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6" r:id="rId2"/>
    <p:sldId id="256" r:id="rId3"/>
    <p:sldId id="265" r:id="rId4"/>
    <p:sldId id="260" r:id="rId5"/>
    <p:sldId id="263" r:id="rId6"/>
    <p:sldId id="264" r:id="rId7"/>
    <p:sldId id="258" r:id="rId8"/>
    <p:sldId id="259" r:id="rId9"/>
    <p:sldId id="261" r:id="rId10"/>
    <p:sldId id="262"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254043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38BBAD-3865-4729-9EF6-711604F709A5}" type="datetimeFigureOut">
              <a:rPr lang="en-LR" smtClean="0"/>
              <a:t>04/07/2022</a:t>
            </a:fld>
            <a:endParaRPr lang="en-LR"/>
          </a:p>
        </p:txBody>
      </p:sp>
      <p:sp>
        <p:nvSpPr>
          <p:cNvPr id="6" name="Footer Placeholder 5"/>
          <p:cNvSpPr>
            <a:spLocks noGrp="1"/>
          </p:cNvSpPr>
          <p:nvPr>
            <p:ph type="ftr" sz="quarter" idx="11"/>
          </p:nvPr>
        </p:nvSpPr>
        <p:spPr/>
        <p:txBody>
          <a:bodyPr/>
          <a:lstStyle/>
          <a:p>
            <a:endParaRPr lang="en-LR"/>
          </a:p>
        </p:txBody>
      </p:sp>
      <p:sp>
        <p:nvSpPr>
          <p:cNvPr id="7" name="Slide Number Placeholder 6"/>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197996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331761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4762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352026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4"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4000446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4"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2926549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229626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228198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37696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63676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38BBAD-3865-4729-9EF6-711604F709A5}" type="datetimeFigureOut">
              <a:rPr lang="en-LR" smtClean="0"/>
              <a:t>04/07/2022</a:t>
            </a:fld>
            <a:endParaRPr lang="en-LR"/>
          </a:p>
        </p:txBody>
      </p:sp>
      <p:sp>
        <p:nvSpPr>
          <p:cNvPr id="6" name="Footer Placeholder 5"/>
          <p:cNvSpPr>
            <a:spLocks noGrp="1"/>
          </p:cNvSpPr>
          <p:nvPr>
            <p:ph type="ftr" sz="quarter" idx="11"/>
          </p:nvPr>
        </p:nvSpPr>
        <p:spPr/>
        <p:txBody>
          <a:bodyPr/>
          <a:lstStyle/>
          <a:p>
            <a:endParaRPr lang="en-LR"/>
          </a:p>
        </p:txBody>
      </p:sp>
      <p:sp>
        <p:nvSpPr>
          <p:cNvPr id="7" name="Slide Number Placeholder 6"/>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116950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38BBAD-3865-4729-9EF6-711604F709A5}" type="datetimeFigureOut">
              <a:rPr lang="en-LR" smtClean="0"/>
              <a:t>04/07/2022</a:t>
            </a:fld>
            <a:endParaRPr lang="en-LR"/>
          </a:p>
        </p:txBody>
      </p:sp>
      <p:sp>
        <p:nvSpPr>
          <p:cNvPr id="8" name="Footer Placeholder 7"/>
          <p:cNvSpPr>
            <a:spLocks noGrp="1"/>
          </p:cNvSpPr>
          <p:nvPr>
            <p:ph type="ftr" sz="quarter" idx="11"/>
          </p:nvPr>
        </p:nvSpPr>
        <p:spPr/>
        <p:txBody>
          <a:bodyPr/>
          <a:lstStyle/>
          <a:p>
            <a:endParaRPr lang="en-LR"/>
          </a:p>
        </p:txBody>
      </p:sp>
      <p:sp>
        <p:nvSpPr>
          <p:cNvPr id="9" name="Slide Number Placeholder 8"/>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163147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3"/>
          <p:cNvSpPr>
            <a:spLocks noGrp="1"/>
          </p:cNvSpPr>
          <p:nvPr>
            <p:ph type="ftr" sz="quarter" idx="11"/>
          </p:nvPr>
        </p:nvSpPr>
        <p:spPr/>
        <p:txBody>
          <a:bodyPr/>
          <a:lstStyle/>
          <a:p>
            <a:endParaRPr lang="en-LR"/>
          </a:p>
        </p:txBody>
      </p:sp>
      <p:sp>
        <p:nvSpPr>
          <p:cNvPr id="6" name="Slide Number Placeholder 4"/>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37063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2"/>
          <p:cNvSpPr>
            <a:spLocks noGrp="1"/>
          </p:cNvSpPr>
          <p:nvPr>
            <p:ph type="ftr" sz="quarter" idx="11"/>
          </p:nvPr>
        </p:nvSpPr>
        <p:spPr/>
        <p:txBody>
          <a:bodyPr/>
          <a:lstStyle/>
          <a:p>
            <a:endParaRPr lang="en-LR"/>
          </a:p>
        </p:txBody>
      </p:sp>
      <p:sp>
        <p:nvSpPr>
          <p:cNvPr id="6" name="Slide Number Placeholder 3"/>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329293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238BBAD-3865-4729-9EF6-711604F709A5}" type="datetimeFigureOut">
              <a:rPr lang="en-LR" smtClean="0"/>
              <a:t>04/07/2022</a:t>
            </a:fld>
            <a:endParaRPr lang="en-LR"/>
          </a:p>
        </p:txBody>
      </p:sp>
      <p:sp>
        <p:nvSpPr>
          <p:cNvPr id="5" name="Footer Placeholder 5"/>
          <p:cNvSpPr>
            <a:spLocks noGrp="1"/>
          </p:cNvSpPr>
          <p:nvPr>
            <p:ph type="ftr" sz="quarter" idx="11"/>
          </p:nvPr>
        </p:nvSpPr>
        <p:spPr/>
        <p:txBody>
          <a:bodyPr/>
          <a:lstStyle/>
          <a:p>
            <a:endParaRPr lang="en-LR"/>
          </a:p>
        </p:txBody>
      </p:sp>
      <p:sp>
        <p:nvSpPr>
          <p:cNvPr id="6" name="Slide Number Placeholder 6"/>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346532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38BBAD-3865-4729-9EF6-711604F709A5}" type="datetimeFigureOut">
              <a:rPr lang="en-LR" smtClean="0"/>
              <a:t>04/07/2022</a:t>
            </a:fld>
            <a:endParaRPr lang="en-LR"/>
          </a:p>
        </p:txBody>
      </p:sp>
      <p:sp>
        <p:nvSpPr>
          <p:cNvPr id="6" name="Footer Placeholder 5"/>
          <p:cNvSpPr>
            <a:spLocks noGrp="1"/>
          </p:cNvSpPr>
          <p:nvPr>
            <p:ph type="ftr" sz="quarter" idx="11"/>
          </p:nvPr>
        </p:nvSpPr>
        <p:spPr/>
        <p:txBody>
          <a:bodyPr/>
          <a:lstStyle/>
          <a:p>
            <a:endParaRPr lang="en-LR"/>
          </a:p>
        </p:txBody>
      </p:sp>
      <p:sp>
        <p:nvSpPr>
          <p:cNvPr id="7" name="Slide Number Placeholder 6"/>
          <p:cNvSpPr>
            <a:spLocks noGrp="1"/>
          </p:cNvSpPr>
          <p:nvPr>
            <p:ph type="sldNum" sz="quarter" idx="12"/>
          </p:nvPr>
        </p:nvSpPr>
        <p:spPr/>
        <p:txBody>
          <a:bodyPr/>
          <a:lstStyle/>
          <a:p>
            <a:fld id="{FFC59CB8-668C-4685-88AF-627DD29C8FB7}" type="slidenum">
              <a:rPr lang="en-LR" smtClean="0"/>
              <a:t>‹#›</a:t>
            </a:fld>
            <a:endParaRPr lang="en-LR"/>
          </a:p>
        </p:txBody>
      </p:sp>
    </p:spTree>
    <p:extLst>
      <p:ext uri="{BB962C8B-B14F-4D97-AF65-F5344CB8AC3E}">
        <p14:creationId xmlns:p14="http://schemas.microsoft.com/office/powerpoint/2010/main" val="190801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38BBAD-3865-4729-9EF6-711604F709A5}" type="datetimeFigureOut">
              <a:rPr lang="en-LR" smtClean="0"/>
              <a:t>04/07/2022</a:t>
            </a:fld>
            <a:endParaRPr lang="en-L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L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C59CB8-668C-4685-88AF-627DD29C8FB7}" type="slidenum">
              <a:rPr lang="en-LR" smtClean="0"/>
              <a:t>‹#›</a:t>
            </a:fld>
            <a:endParaRPr lang="en-LR"/>
          </a:p>
        </p:txBody>
      </p:sp>
    </p:spTree>
    <p:extLst>
      <p:ext uri="{BB962C8B-B14F-4D97-AF65-F5344CB8AC3E}">
        <p14:creationId xmlns:p14="http://schemas.microsoft.com/office/powerpoint/2010/main" val="295203773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garteh@scnlliberia.org/jerry.garteh@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0CC5B0-52F1-4EA2-BDDE-06C129BF84EA}"/>
              </a:ext>
            </a:extLst>
          </p:cNvPr>
          <p:cNvSpPr txBox="1"/>
          <p:nvPr/>
        </p:nvSpPr>
        <p:spPr>
          <a:xfrm>
            <a:off x="1561670" y="3726947"/>
            <a:ext cx="8584054" cy="1846659"/>
          </a:xfrm>
          <a:prstGeom prst="rect">
            <a:avLst/>
          </a:prstGeom>
          <a:noFill/>
        </p:spPr>
        <p:txBody>
          <a:bodyPr wrap="square">
            <a:spAutoFit/>
          </a:bodyPr>
          <a:lstStyle/>
          <a:p>
            <a:pPr algn="ctr"/>
            <a:r>
              <a:rPr lang="en-US" sz="1800" b="1" dirty="0"/>
              <a:t>JERRY C. GARTEH</a:t>
            </a:r>
          </a:p>
          <a:p>
            <a:r>
              <a:rPr lang="en-US" sz="2400" dirty="0"/>
              <a:t>SCIENCE and CONSERVATION COORDINATOR</a:t>
            </a:r>
          </a:p>
          <a:p>
            <a:r>
              <a:rPr lang="en-US" sz="2400" dirty="0"/>
              <a:t>SOCIETY FOR THE CONSERVATION OF NATURE OF Liberia</a:t>
            </a:r>
          </a:p>
          <a:p>
            <a:r>
              <a:rPr lang="en-US" sz="2800" dirty="0"/>
              <a:t>Email: </a:t>
            </a:r>
            <a:r>
              <a:rPr lang="en-US" sz="2800" dirty="0">
                <a:hlinkClick r:id="rId2"/>
              </a:rPr>
              <a:t>jgarteh@scnlliberia.org/jerry</a:t>
            </a:r>
            <a:r>
              <a:rPr lang="en-US" sz="2000" dirty="0">
                <a:hlinkClick r:id="rId2"/>
              </a:rPr>
              <a:t>.garteh@gmail.com</a:t>
            </a:r>
            <a:endParaRPr lang="en-US" sz="2000" dirty="0"/>
          </a:p>
          <a:p>
            <a:r>
              <a:rPr lang="en-US" sz="2000" dirty="0"/>
              <a:t>Tel: 0770378476/0886610389 </a:t>
            </a:r>
            <a:endParaRPr lang="en-LR" sz="2000" dirty="0"/>
          </a:p>
        </p:txBody>
      </p:sp>
      <p:sp>
        <p:nvSpPr>
          <p:cNvPr id="6" name="TextBox 5">
            <a:extLst>
              <a:ext uri="{FF2B5EF4-FFF2-40B4-BE49-F238E27FC236}">
                <a16:creationId xmlns:a16="http://schemas.microsoft.com/office/drawing/2014/main" id="{81788DE3-C6C7-4FBB-B7F7-CF2AA01E6F38}"/>
              </a:ext>
            </a:extLst>
          </p:cNvPr>
          <p:cNvSpPr txBox="1"/>
          <p:nvPr/>
        </p:nvSpPr>
        <p:spPr>
          <a:xfrm>
            <a:off x="2003461" y="606175"/>
            <a:ext cx="8096036" cy="523220"/>
          </a:xfrm>
          <a:prstGeom prst="rect">
            <a:avLst/>
          </a:prstGeom>
          <a:noFill/>
        </p:spPr>
        <p:txBody>
          <a:bodyPr wrap="square" rtlCol="0">
            <a:spAutoFit/>
          </a:bodyPr>
          <a:lstStyle/>
          <a:p>
            <a:r>
              <a:rPr lang="en-US" sz="2800" dirty="0"/>
              <a:t>NATIONAL Pygmy Hippo Day Celebration</a:t>
            </a:r>
            <a:endParaRPr lang="en-LR" sz="2800" dirty="0"/>
          </a:p>
        </p:txBody>
      </p:sp>
      <p:sp>
        <p:nvSpPr>
          <p:cNvPr id="8" name="TextBox 7">
            <a:extLst>
              <a:ext uri="{FF2B5EF4-FFF2-40B4-BE49-F238E27FC236}">
                <a16:creationId xmlns:a16="http://schemas.microsoft.com/office/drawing/2014/main" id="{E7612393-01EB-4CEB-AAF9-313BA8F3B5C1}"/>
              </a:ext>
            </a:extLst>
          </p:cNvPr>
          <p:cNvSpPr txBox="1"/>
          <p:nvPr/>
        </p:nvSpPr>
        <p:spPr>
          <a:xfrm>
            <a:off x="1602769" y="1544083"/>
            <a:ext cx="8201345" cy="461665"/>
          </a:xfrm>
          <a:prstGeom prst="rect">
            <a:avLst/>
          </a:prstGeom>
          <a:noFill/>
        </p:spPr>
        <p:txBody>
          <a:bodyPr wrap="square" rtlCol="0">
            <a:spAutoFit/>
          </a:bodyPr>
          <a:lstStyle/>
          <a:p>
            <a:r>
              <a:rPr lang="en-US" sz="2400" dirty="0"/>
              <a:t>THEME: TALK TO SOMEONE ABOUT PYGMY HIPPOS</a:t>
            </a:r>
            <a:endParaRPr lang="en-LR" sz="2400" dirty="0"/>
          </a:p>
        </p:txBody>
      </p:sp>
      <p:sp>
        <p:nvSpPr>
          <p:cNvPr id="9" name="TextBox 8">
            <a:extLst>
              <a:ext uri="{FF2B5EF4-FFF2-40B4-BE49-F238E27FC236}">
                <a16:creationId xmlns:a16="http://schemas.microsoft.com/office/drawing/2014/main" id="{12A18807-35D4-4CE9-9563-FA6C0BE3C07E}"/>
              </a:ext>
            </a:extLst>
          </p:cNvPr>
          <p:cNvSpPr txBox="1"/>
          <p:nvPr/>
        </p:nvSpPr>
        <p:spPr>
          <a:xfrm>
            <a:off x="2691829" y="2352782"/>
            <a:ext cx="4048018" cy="769441"/>
          </a:xfrm>
          <a:prstGeom prst="rect">
            <a:avLst/>
          </a:prstGeom>
          <a:noFill/>
        </p:spPr>
        <p:txBody>
          <a:bodyPr wrap="square" rtlCol="0">
            <a:spAutoFit/>
          </a:bodyPr>
          <a:lstStyle/>
          <a:p>
            <a:r>
              <a:rPr lang="en-US" sz="4400" dirty="0"/>
              <a:t>APRIL 8, 2022</a:t>
            </a:r>
            <a:endParaRPr lang="en-LR" sz="4400" dirty="0"/>
          </a:p>
        </p:txBody>
      </p:sp>
    </p:spTree>
    <p:extLst>
      <p:ext uri="{BB962C8B-B14F-4D97-AF65-F5344CB8AC3E}">
        <p14:creationId xmlns:p14="http://schemas.microsoft.com/office/powerpoint/2010/main" val="82464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19ED-1BE4-4F12-8F07-9DC2632E3AD3}"/>
              </a:ext>
            </a:extLst>
          </p:cNvPr>
          <p:cNvSpPr>
            <a:spLocks noGrp="1"/>
          </p:cNvSpPr>
          <p:nvPr>
            <p:ph type="title"/>
          </p:nvPr>
        </p:nvSpPr>
        <p:spPr>
          <a:xfrm>
            <a:off x="838200" y="365126"/>
            <a:ext cx="10515600" cy="775306"/>
          </a:xfrm>
        </p:spPr>
        <p:txBody>
          <a:bodyPr/>
          <a:lstStyle/>
          <a:p>
            <a:r>
              <a:rPr lang="en-US" dirty="0"/>
              <a:t>REPRODUCTION </a:t>
            </a:r>
            <a:endParaRPr lang="en-LR" dirty="0"/>
          </a:p>
        </p:txBody>
      </p:sp>
      <p:sp>
        <p:nvSpPr>
          <p:cNvPr id="3" name="Content Placeholder 2">
            <a:extLst>
              <a:ext uri="{FF2B5EF4-FFF2-40B4-BE49-F238E27FC236}">
                <a16:creationId xmlns:a16="http://schemas.microsoft.com/office/drawing/2014/main" id="{A2021403-B0D2-459D-B3BC-E3F8FD4C546E}"/>
              </a:ext>
            </a:extLst>
          </p:cNvPr>
          <p:cNvSpPr>
            <a:spLocks noGrp="1"/>
          </p:cNvSpPr>
          <p:nvPr>
            <p:ph idx="1"/>
          </p:nvPr>
        </p:nvSpPr>
        <p:spPr>
          <a:xfrm>
            <a:off x="226031" y="1140432"/>
            <a:ext cx="11558427" cy="5036531"/>
          </a:xfrm>
        </p:spPr>
        <p:txBody>
          <a:bodyPr>
            <a:normAutofit fontScale="85000" lnSpcReduction="10000"/>
          </a:bodyPr>
          <a:lstStyle/>
          <a:p>
            <a:r>
              <a:rPr lang="en-US" sz="3600" dirty="0"/>
              <a:t>Reproduction Birth weight in captivity: 64.5kg (44 - 91kg)</a:t>
            </a:r>
          </a:p>
          <a:p>
            <a:r>
              <a:rPr lang="en-US" sz="3600" dirty="0"/>
              <a:t> Gestation length in captivity: 479.1 days (425-496 days) </a:t>
            </a:r>
          </a:p>
          <a:p>
            <a:r>
              <a:rPr lang="en-US" sz="3600" dirty="0" err="1"/>
              <a:t>Oestrus</a:t>
            </a:r>
            <a:r>
              <a:rPr lang="en-US" sz="3600" dirty="0"/>
              <a:t> cycle in captivity: 30-45 days</a:t>
            </a:r>
          </a:p>
          <a:p>
            <a:r>
              <a:rPr lang="en-US" sz="3600" dirty="0"/>
              <a:t> Interbirth interval in the wild: 34 - 50 months </a:t>
            </a:r>
          </a:p>
          <a:p>
            <a:r>
              <a:rPr lang="en-US" sz="3600" dirty="0"/>
              <a:t>Interbirth interval in captivity: 32.6 months</a:t>
            </a:r>
          </a:p>
          <a:p>
            <a:r>
              <a:rPr lang="en-US" sz="3600" dirty="0"/>
              <a:t> Sexual maturity: Females: 4 – 6 years Males: 7 – 10 years</a:t>
            </a:r>
          </a:p>
          <a:p>
            <a:r>
              <a:rPr lang="en-US" sz="3600" dirty="0"/>
              <a:t> First reproduction in captivity: Male of known age: 6 years, 3 months, 24 days Female: 4 years and 7 days</a:t>
            </a:r>
            <a:endParaRPr lang="en-LR" sz="3600" dirty="0"/>
          </a:p>
        </p:txBody>
      </p:sp>
    </p:spTree>
    <p:extLst>
      <p:ext uri="{BB962C8B-B14F-4D97-AF65-F5344CB8AC3E}">
        <p14:creationId xmlns:p14="http://schemas.microsoft.com/office/powerpoint/2010/main" val="286684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B4A3-4323-42AC-B56A-1456500C801F}"/>
              </a:ext>
            </a:extLst>
          </p:cNvPr>
          <p:cNvSpPr>
            <a:spLocks noGrp="1"/>
          </p:cNvSpPr>
          <p:nvPr>
            <p:ph type="title"/>
          </p:nvPr>
        </p:nvSpPr>
        <p:spPr>
          <a:xfrm>
            <a:off x="851594" y="2028470"/>
            <a:ext cx="9404723" cy="1400530"/>
          </a:xfrm>
        </p:spPr>
        <p:txBody>
          <a:bodyPr/>
          <a:lstStyle/>
          <a:p>
            <a:r>
              <a:rPr lang="en-US" dirty="0"/>
              <a:t>THANK YOU FOR LISTENING </a:t>
            </a:r>
            <a:endParaRPr lang="en-LR" dirty="0"/>
          </a:p>
        </p:txBody>
      </p:sp>
    </p:spTree>
    <p:extLst>
      <p:ext uri="{BB962C8B-B14F-4D97-AF65-F5344CB8AC3E}">
        <p14:creationId xmlns:p14="http://schemas.microsoft.com/office/powerpoint/2010/main" val="220793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F71DFA-A04F-4620-B2E1-5270F0157784}"/>
              </a:ext>
            </a:extLst>
          </p:cNvPr>
          <p:cNvSpPr txBox="1"/>
          <p:nvPr/>
        </p:nvSpPr>
        <p:spPr>
          <a:xfrm>
            <a:off x="965770" y="1520785"/>
            <a:ext cx="9770724" cy="3816429"/>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t>They are in small population </a:t>
            </a:r>
          </a:p>
          <a:p>
            <a:pPr marL="285750" indent="-285750">
              <a:buFont typeface="Wingdings" panose="05000000000000000000" pitchFamily="2" charset="2"/>
              <a:buChar char="Ø"/>
            </a:pPr>
            <a:r>
              <a:rPr lang="en-US" sz="3600" dirty="0"/>
              <a:t>You can only see them in the wild around</a:t>
            </a:r>
          </a:p>
          <a:p>
            <a:pPr marL="285750" indent="-285750">
              <a:buFont typeface="Wingdings" panose="05000000000000000000" pitchFamily="2" charset="2"/>
              <a:buChar char="Ø"/>
            </a:pPr>
            <a:r>
              <a:rPr lang="en-US" sz="3600" dirty="0"/>
              <a:t>Do not kill it for bushmeat</a:t>
            </a:r>
          </a:p>
          <a:p>
            <a:pPr marL="285750" indent="-285750">
              <a:buFont typeface="Wingdings" panose="05000000000000000000" pitchFamily="2" charset="2"/>
              <a:buChar char="Ø"/>
            </a:pPr>
            <a:r>
              <a:rPr lang="en-US" sz="3600" dirty="0"/>
              <a:t>Do not destroy the habitat</a:t>
            </a:r>
          </a:p>
          <a:p>
            <a:pPr marL="285750" indent="-285750">
              <a:buFont typeface="Wingdings" panose="05000000000000000000" pitchFamily="2" charset="2"/>
              <a:buChar char="Ø"/>
            </a:pPr>
            <a:r>
              <a:rPr lang="en-US" sz="3600" dirty="0"/>
              <a:t>Do not set trap for  Pygmy Hippo</a:t>
            </a:r>
          </a:p>
          <a:p>
            <a:pPr marL="285750" indent="-285750">
              <a:buFont typeface="Wingdings" panose="05000000000000000000" pitchFamily="2" charset="2"/>
              <a:buChar char="Ø"/>
            </a:pPr>
            <a:endParaRPr lang="en-US" sz="4400" dirty="0"/>
          </a:p>
          <a:p>
            <a:endParaRPr lang="en-LR" dirty="0"/>
          </a:p>
        </p:txBody>
      </p:sp>
      <p:sp>
        <p:nvSpPr>
          <p:cNvPr id="8" name="TextBox 7">
            <a:extLst>
              <a:ext uri="{FF2B5EF4-FFF2-40B4-BE49-F238E27FC236}">
                <a16:creationId xmlns:a16="http://schemas.microsoft.com/office/drawing/2014/main" id="{6FBA69AF-CD3F-4B92-AC08-EFE47E02842F}"/>
              </a:ext>
            </a:extLst>
          </p:cNvPr>
          <p:cNvSpPr txBox="1"/>
          <p:nvPr/>
        </p:nvSpPr>
        <p:spPr>
          <a:xfrm>
            <a:off x="2465794" y="349321"/>
            <a:ext cx="4232953" cy="1015663"/>
          </a:xfrm>
          <a:prstGeom prst="rect">
            <a:avLst/>
          </a:prstGeom>
          <a:noFill/>
        </p:spPr>
        <p:txBody>
          <a:bodyPr wrap="square" rtlCol="0">
            <a:spAutoFit/>
          </a:bodyPr>
          <a:lstStyle/>
          <a:p>
            <a:r>
              <a:rPr lang="en-US" sz="6000" dirty="0"/>
              <a:t>MESSAGE</a:t>
            </a:r>
            <a:endParaRPr lang="en-LR" sz="800" dirty="0"/>
          </a:p>
        </p:txBody>
      </p:sp>
    </p:spTree>
    <p:extLst>
      <p:ext uri="{BB962C8B-B14F-4D97-AF65-F5344CB8AC3E}">
        <p14:creationId xmlns:p14="http://schemas.microsoft.com/office/powerpoint/2010/main" val="27907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BDFC39-FCC7-490B-A18F-5428CB97BEE1}"/>
              </a:ext>
            </a:extLst>
          </p:cNvPr>
          <p:cNvSpPr txBox="1"/>
          <p:nvPr/>
        </p:nvSpPr>
        <p:spPr>
          <a:xfrm>
            <a:off x="318498" y="1169411"/>
            <a:ext cx="11722813" cy="5693866"/>
          </a:xfrm>
          <a:prstGeom prst="rect">
            <a:avLst/>
          </a:prstGeom>
          <a:noFill/>
        </p:spPr>
        <p:txBody>
          <a:bodyPr wrap="square">
            <a:spAutoFit/>
          </a:bodyPr>
          <a:lstStyle/>
          <a:p>
            <a:pPr algn="l"/>
            <a:r>
              <a:rPr lang="en-US" sz="2800" b="0" i="0" dirty="0">
                <a:effectLst/>
                <a:latin typeface="Rubik"/>
              </a:rPr>
              <a:t>National Pygmy Hippo Day </a:t>
            </a:r>
            <a:r>
              <a:rPr lang="en-US" sz="2800" dirty="0">
                <a:latin typeface="Rubik"/>
              </a:rPr>
              <a:t>is</a:t>
            </a:r>
            <a:r>
              <a:rPr lang="en-US" sz="2800" b="0" i="0" dirty="0">
                <a:effectLst/>
                <a:latin typeface="Rubik"/>
              </a:rPr>
              <a:t> created to raise awareness about the species, which has been classified as an endangered species. The Zoological Society of London deemed this to be the case, estimating that there are only roughly 2,000 of these species left in the wild today. This is a small number, and it is declining.</a:t>
            </a:r>
          </a:p>
          <a:p>
            <a:pPr algn="l"/>
            <a:r>
              <a:rPr lang="en-US" sz="2800" b="0" i="0" dirty="0">
                <a:effectLst/>
                <a:latin typeface="Rubik"/>
              </a:rPr>
              <a:t>There are a number of reasons for the decline in the number of pygmy hippos today. This includes that they are being </a:t>
            </a:r>
            <a:r>
              <a:rPr lang="en-US" sz="2800" b="1" i="0" dirty="0">
                <a:effectLst/>
                <a:latin typeface="Rubik"/>
              </a:rPr>
              <a:t>hunted for bushmeat </a:t>
            </a:r>
            <a:r>
              <a:rPr lang="en-US" sz="2800" b="0" i="0" dirty="0">
                <a:effectLst/>
                <a:latin typeface="Rubik"/>
              </a:rPr>
              <a:t>and </a:t>
            </a:r>
            <a:r>
              <a:rPr lang="en-US" sz="2800" b="1" i="0" dirty="0">
                <a:effectLst/>
                <a:latin typeface="Rubik"/>
              </a:rPr>
              <a:t>their natural habitats are being destroye</a:t>
            </a:r>
            <a:r>
              <a:rPr lang="en-US" sz="2800" b="0" i="0" dirty="0">
                <a:effectLst/>
                <a:latin typeface="Rubik"/>
              </a:rPr>
              <a:t>d. There used to be a subspecies of pygmy hippos in Nigeria, but it is believed that these are now </a:t>
            </a:r>
            <a:r>
              <a:rPr lang="en-US" sz="2800" b="1" i="0" dirty="0">
                <a:effectLst/>
                <a:latin typeface="Rubik"/>
              </a:rPr>
              <a:t>extin</a:t>
            </a:r>
            <a:r>
              <a:rPr lang="en-US" sz="2800" b="0" i="0" dirty="0">
                <a:effectLst/>
                <a:latin typeface="Rubik"/>
              </a:rPr>
              <a:t>ct, as there have not been any sightings for decades now.</a:t>
            </a:r>
          </a:p>
          <a:p>
            <a:pPr algn="l"/>
            <a:r>
              <a:rPr lang="en-US" sz="2800" b="0" i="0" dirty="0">
                <a:effectLst/>
                <a:latin typeface="Rubik"/>
              </a:rPr>
              <a:t>The threat to this species is a very real one, and so it is important that we take note of National Pygmy Hippo Day so that we can do everything in our power to protect these wild animals that need our help!</a:t>
            </a:r>
          </a:p>
        </p:txBody>
      </p:sp>
      <p:sp>
        <p:nvSpPr>
          <p:cNvPr id="4" name="TextBox 3">
            <a:extLst>
              <a:ext uri="{FF2B5EF4-FFF2-40B4-BE49-F238E27FC236}">
                <a16:creationId xmlns:a16="http://schemas.microsoft.com/office/drawing/2014/main" id="{919D1BC3-10A7-4E68-B891-517CB0E37854}"/>
              </a:ext>
            </a:extLst>
          </p:cNvPr>
          <p:cNvSpPr txBox="1"/>
          <p:nvPr/>
        </p:nvSpPr>
        <p:spPr>
          <a:xfrm>
            <a:off x="606175" y="308225"/>
            <a:ext cx="8435083" cy="523220"/>
          </a:xfrm>
          <a:prstGeom prst="rect">
            <a:avLst/>
          </a:prstGeom>
          <a:noFill/>
        </p:spPr>
        <p:txBody>
          <a:bodyPr wrap="square" rtlCol="0">
            <a:spAutoFit/>
          </a:bodyPr>
          <a:lstStyle/>
          <a:p>
            <a:r>
              <a:rPr lang="en-US" sz="2800" b="1" dirty="0"/>
              <a:t>Background of the day celebration </a:t>
            </a:r>
            <a:endParaRPr lang="en-LR" sz="2800" b="1" dirty="0"/>
          </a:p>
        </p:txBody>
      </p:sp>
    </p:spTree>
    <p:extLst>
      <p:ext uri="{BB962C8B-B14F-4D97-AF65-F5344CB8AC3E}">
        <p14:creationId xmlns:p14="http://schemas.microsoft.com/office/powerpoint/2010/main" val="6002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EC46F-3D2E-4395-A8D6-B6FAE771F4B1}"/>
              </a:ext>
            </a:extLst>
          </p:cNvPr>
          <p:cNvPicPr>
            <a:picLocks noChangeAspect="1"/>
          </p:cNvPicPr>
          <p:nvPr/>
        </p:nvPicPr>
        <p:blipFill>
          <a:blip r:embed="rId2"/>
          <a:stretch>
            <a:fillRect/>
          </a:stretch>
        </p:blipFill>
        <p:spPr>
          <a:xfrm>
            <a:off x="1470212" y="62753"/>
            <a:ext cx="9807388" cy="6355976"/>
          </a:xfrm>
          <a:prstGeom prst="rect">
            <a:avLst/>
          </a:prstGeom>
        </p:spPr>
      </p:pic>
    </p:spTree>
    <p:extLst>
      <p:ext uri="{BB962C8B-B14F-4D97-AF65-F5344CB8AC3E}">
        <p14:creationId xmlns:p14="http://schemas.microsoft.com/office/powerpoint/2010/main" val="236936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E4858-1C3E-41AB-BA7C-E470D5A9C69F}"/>
              </a:ext>
            </a:extLst>
          </p:cNvPr>
          <p:cNvPicPr>
            <a:picLocks noChangeAspect="1"/>
          </p:cNvPicPr>
          <p:nvPr/>
        </p:nvPicPr>
        <p:blipFill>
          <a:blip r:embed="rId2"/>
          <a:stretch>
            <a:fillRect/>
          </a:stretch>
        </p:blipFill>
        <p:spPr>
          <a:xfrm>
            <a:off x="1633591" y="1107026"/>
            <a:ext cx="7662974" cy="4705592"/>
          </a:xfrm>
          <a:prstGeom prst="rect">
            <a:avLst/>
          </a:prstGeom>
        </p:spPr>
      </p:pic>
      <p:sp>
        <p:nvSpPr>
          <p:cNvPr id="4" name="TextBox 3">
            <a:extLst>
              <a:ext uri="{FF2B5EF4-FFF2-40B4-BE49-F238E27FC236}">
                <a16:creationId xmlns:a16="http://schemas.microsoft.com/office/drawing/2014/main" id="{B670588B-BBAA-48CA-9FE9-4B42B61ADCF2}"/>
              </a:ext>
            </a:extLst>
          </p:cNvPr>
          <p:cNvSpPr txBox="1"/>
          <p:nvPr/>
        </p:nvSpPr>
        <p:spPr>
          <a:xfrm>
            <a:off x="729466" y="277402"/>
            <a:ext cx="9657708" cy="707886"/>
          </a:xfrm>
          <a:prstGeom prst="rect">
            <a:avLst/>
          </a:prstGeom>
          <a:noFill/>
        </p:spPr>
        <p:txBody>
          <a:bodyPr wrap="square" rtlCol="0">
            <a:spAutoFit/>
          </a:bodyPr>
          <a:lstStyle/>
          <a:p>
            <a:r>
              <a:rPr lang="en-US" sz="4000" dirty="0"/>
              <a:t>First PYGMY caught in the wild1911 and 1912</a:t>
            </a:r>
            <a:endParaRPr lang="en-LR" sz="4000" dirty="0"/>
          </a:p>
        </p:txBody>
      </p:sp>
    </p:spTree>
    <p:extLst>
      <p:ext uri="{BB962C8B-B14F-4D97-AF65-F5344CB8AC3E}">
        <p14:creationId xmlns:p14="http://schemas.microsoft.com/office/powerpoint/2010/main" val="407251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238A3-CBB8-418D-8150-C8CFEE43E6BE}"/>
              </a:ext>
            </a:extLst>
          </p:cNvPr>
          <p:cNvPicPr>
            <a:picLocks noChangeAspect="1"/>
          </p:cNvPicPr>
          <p:nvPr/>
        </p:nvPicPr>
        <p:blipFill>
          <a:blip r:embed="rId2"/>
          <a:stretch>
            <a:fillRect/>
          </a:stretch>
        </p:blipFill>
        <p:spPr>
          <a:xfrm>
            <a:off x="1819055" y="1177882"/>
            <a:ext cx="8553890" cy="5550185"/>
          </a:xfrm>
          <a:prstGeom prst="rect">
            <a:avLst/>
          </a:prstGeom>
        </p:spPr>
      </p:pic>
      <p:sp>
        <p:nvSpPr>
          <p:cNvPr id="4" name="TextBox 3">
            <a:extLst>
              <a:ext uri="{FF2B5EF4-FFF2-40B4-BE49-F238E27FC236}">
                <a16:creationId xmlns:a16="http://schemas.microsoft.com/office/drawing/2014/main" id="{36745947-4A69-47F4-85B9-4B3FA2556F08}"/>
              </a:ext>
            </a:extLst>
          </p:cNvPr>
          <p:cNvSpPr txBox="1"/>
          <p:nvPr/>
        </p:nvSpPr>
        <p:spPr>
          <a:xfrm>
            <a:off x="1541124" y="297951"/>
            <a:ext cx="8553890" cy="584775"/>
          </a:xfrm>
          <a:prstGeom prst="rect">
            <a:avLst/>
          </a:prstGeom>
          <a:noFill/>
        </p:spPr>
        <p:txBody>
          <a:bodyPr wrap="square" rtlCol="0">
            <a:spAutoFit/>
          </a:bodyPr>
          <a:lstStyle/>
          <a:p>
            <a:r>
              <a:rPr lang="en-US" sz="3200" dirty="0"/>
              <a:t>How Pygmy was hunted and taking away</a:t>
            </a:r>
            <a:endParaRPr lang="en-LR" sz="3200" dirty="0"/>
          </a:p>
        </p:txBody>
      </p:sp>
    </p:spTree>
    <p:extLst>
      <p:ext uri="{BB962C8B-B14F-4D97-AF65-F5344CB8AC3E}">
        <p14:creationId xmlns:p14="http://schemas.microsoft.com/office/powerpoint/2010/main" val="52260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998B1-4BA5-4CE7-B585-98CC9C3A3E6B}"/>
              </a:ext>
            </a:extLst>
          </p:cNvPr>
          <p:cNvSpPr txBox="1"/>
          <p:nvPr/>
        </p:nvSpPr>
        <p:spPr>
          <a:xfrm>
            <a:off x="791110" y="228549"/>
            <a:ext cx="9427747" cy="923330"/>
          </a:xfrm>
          <a:prstGeom prst="rect">
            <a:avLst/>
          </a:prstGeom>
          <a:noFill/>
        </p:spPr>
        <p:txBody>
          <a:bodyPr wrap="square" rtlCol="0">
            <a:spAutoFit/>
          </a:bodyPr>
          <a:lstStyle/>
          <a:p>
            <a:r>
              <a:rPr lang="en-US" sz="5400" dirty="0"/>
              <a:t>Know Pygmy Hippo </a:t>
            </a:r>
            <a:endParaRPr lang="en-LR" sz="5400" dirty="0"/>
          </a:p>
        </p:txBody>
      </p:sp>
      <p:sp>
        <p:nvSpPr>
          <p:cNvPr id="3" name="TextBox 2">
            <a:extLst>
              <a:ext uri="{FF2B5EF4-FFF2-40B4-BE49-F238E27FC236}">
                <a16:creationId xmlns:a16="http://schemas.microsoft.com/office/drawing/2014/main" id="{F3223E31-17A3-4868-BC33-3EFAB255F6DB}"/>
              </a:ext>
            </a:extLst>
          </p:cNvPr>
          <p:cNvSpPr txBox="1"/>
          <p:nvPr/>
        </p:nvSpPr>
        <p:spPr>
          <a:xfrm>
            <a:off x="244867" y="1032253"/>
            <a:ext cx="11702265" cy="1323439"/>
          </a:xfrm>
          <a:prstGeom prst="rect">
            <a:avLst/>
          </a:prstGeom>
          <a:noFill/>
        </p:spPr>
        <p:txBody>
          <a:bodyPr wrap="square" rtlCol="0">
            <a:spAutoFit/>
          </a:bodyPr>
          <a:lstStyle/>
          <a:p>
            <a:r>
              <a:rPr lang="en-US" sz="4000" dirty="0"/>
              <a:t>Body weight in the wild: Up to 2000kg Body weight in captivity: Males: 1800 - 2300kg Females: 1500 - 2100kg</a:t>
            </a:r>
            <a:endParaRPr lang="en-LR" sz="4000" dirty="0"/>
          </a:p>
        </p:txBody>
      </p:sp>
      <p:pic>
        <p:nvPicPr>
          <p:cNvPr id="7" name="Picture 6">
            <a:extLst>
              <a:ext uri="{FF2B5EF4-FFF2-40B4-BE49-F238E27FC236}">
                <a16:creationId xmlns:a16="http://schemas.microsoft.com/office/drawing/2014/main" id="{63684271-5CF7-49CA-B7AE-5EFA66A1783E}"/>
              </a:ext>
            </a:extLst>
          </p:cNvPr>
          <p:cNvPicPr>
            <a:picLocks noChangeAspect="1"/>
          </p:cNvPicPr>
          <p:nvPr/>
        </p:nvPicPr>
        <p:blipFill>
          <a:blip r:embed="rId2"/>
          <a:stretch>
            <a:fillRect/>
          </a:stretch>
        </p:blipFill>
        <p:spPr>
          <a:xfrm>
            <a:off x="1150706" y="2344812"/>
            <a:ext cx="8613821" cy="4513187"/>
          </a:xfrm>
          <a:prstGeom prst="rect">
            <a:avLst/>
          </a:prstGeom>
        </p:spPr>
      </p:pic>
    </p:spTree>
    <p:extLst>
      <p:ext uri="{BB962C8B-B14F-4D97-AF65-F5344CB8AC3E}">
        <p14:creationId xmlns:p14="http://schemas.microsoft.com/office/powerpoint/2010/main" val="352609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0AE2-AAA2-4888-9AAD-7C45286BF715}"/>
              </a:ext>
            </a:extLst>
          </p:cNvPr>
          <p:cNvSpPr>
            <a:spLocks noGrp="1"/>
          </p:cNvSpPr>
          <p:nvPr>
            <p:ph type="title"/>
          </p:nvPr>
        </p:nvSpPr>
        <p:spPr/>
        <p:txBody>
          <a:bodyPr/>
          <a:lstStyle/>
          <a:p>
            <a:r>
              <a:rPr lang="en-US" dirty="0"/>
              <a:t>Know Pygmy Hippo for yourselves</a:t>
            </a:r>
            <a:endParaRPr lang="en-LR" dirty="0"/>
          </a:p>
        </p:txBody>
      </p:sp>
      <p:sp>
        <p:nvSpPr>
          <p:cNvPr id="3" name="Content Placeholder 2">
            <a:extLst>
              <a:ext uri="{FF2B5EF4-FFF2-40B4-BE49-F238E27FC236}">
                <a16:creationId xmlns:a16="http://schemas.microsoft.com/office/drawing/2014/main" id="{7AF8B25A-2EAC-4110-B4F5-5653D9FEB926}"/>
              </a:ext>
            </a:extLst>
          </p:cNvPr>
          <p:cNvSpPr>
            <a:spLocks noGrp="1"/>
          </p:cNvSpPr>
          <p:nvPr>
            <p:ph idx="1"/>
          </p:nvPr>
        </p:nvSpPr>
        <p:spPr>
          <a:xfrm>
            <a:off x="164387" y="1825625"/>
            <a:ext cx="12027613" cy="4351338"/>
          </a:xfrm>
        </p:spPr>
        <p:txBody>
          <a:bodyPr>
            <a:normAutofit/>
          </a:bodyPr>
          <a:lstStyle/>
          <a:p>
            <a:r>
              <a:rPr lang="en-US" sz="2400" b="1" i="0" dirty="0">
                <a:effectLst/>
                <a:latin typeface="Arial" panose="020B0604020202020204" pitchFamily="34" charset="0"/>
              </a:rPr>
              <a:t>pygmy hippopotamus</a:t>
            </a:r>
            <a:r>
              <a:rPr lang="en-US" sz="2400" b="0" i="0" dirty="0">
                <a:effectLst/>
                <a:latin typeface="Arial" panose="020B0604020202020204" pitchFamily="34" charset="0"/>
              </a:rPr>
              <a:t> (</a:t>
            </a:r>
            <a:r>
              <a:rPr lang="en-US" sz="2400" b="0" i="1" dirty="0" err="1">
                <a:effectLst/>
                <a:latin typeface="Arial" panose="020B0604020202020204" pitchFamily="34" charset="0"/>
              </a:rPr>
              <a:t>Choeropsis</a:t>
            </a:r>
            <a:r>
              <a:rPr lang="en-US" sz="2400" b="0" i="1" dirty="0">
                <a:effectLst/>
                <a:latin typeface="Arial" panose="020B0604020202020204" pitchFamily="34" charset="0"/>
              </a:rPr>
              <a:t>  </a:t>
            </a:r>
            <a:r>
              <a:rPr lang="en-US" sz="2400" b="0" i="1" dirty="0" err="1">
                <a:effectLst/>
                <a:latin typeface="Arial" panose="020B0604020202020204" pitchFamily="34" charset="0"/>
              </a:rPr>
              <a:t>liberiensis</a:t>
            </a:r>
            <a:r>
              <a:rPr lang="en-US" sz="2400" b="0" i="0" dirty="0">
                <a:effectLst/>
                <a:latin typeface="Arial" panose="020B0604020202020204" pitchFamily="34" charset="0"/>
              </a:rPr>
              <a:t>)</a:t>
            </a:r>
          </a:p>
          <a:p>
            <a:r>
              <a:rPr lang="en-US" sz="2400" b="0" i="0" dirty="0">
                <a:effectLst/>
                <a:latin typeface="Arial" panose="020B0604020202020204" pitchFamily="34" charset="0"/>
              </a:rPr>
              <a:t>Endangered on the IUCN Redlist</a:t>
            </a:r>
          </a:p>
          <a:p>
            <a:r>
              <a:rPr lang="en-US" sz="2400" dirty="0">
                <a:latin typeface="Arial" panose="020B0604020202020204" pitchFamily="34" charset="0"/>
              </a:rPr>
              <a:t>Live in forest and swamp</a:t>
            </a:r>
          </a:p>
          <a:p>
            <a:r>
              <a:rPr lang="en-US" sz="2400" dirty="0">
                <a:latin typeface="Arial" panose="020B0604020202020204" pitchFamily="34" charset="0"/>
              </a:rPr>
              <a:t>Only from the forest in west Africa</a:t>
            </a:r>
          </a:p>
          <a:p>
            <a:r>
              <a:rPr lang="en-US" sz="2400" dirty="0">
                <a:latin typeface="Arial" panose="020B0604020202020204" pitchFamily="34" charset="0"/>
              </a:rPr>
              <a:t>The population of Pygmy Hippo is mainly in Liberia</a:t>
            </a:r>
          </a:p>
          <a:p>
            <a:r>
              <a:rPr lang="en-US" sz="2400" b="0" i="0" dirty="0">
                <a:effectLst/>
                <a:latin typeface="Arial" panose="020B0604020202020204" pitchFamily="34" charset="0"/>
              </a:rPr>
              <a:t>The pygmy hippo is reclusive and </a:t>
            </a:r>
            <a:r>
              <a:rPr lang="en-US" sz="2400" b="0" i="0" u="none" strike="noStrike" dirty="0">
                <a:effectLst/>
                <a:latin typeface="Arial" panose="020B0604020202020204" pitchFamily="34" charset="0"/>
              </a:rPr>
              <a:t>nocturnal</a:t>
            </a:r>
          </a:p>
          <a:p>
            <a:r>
              <a:rPr lang="en-US" sz="2400" dirty="0">
                <a:latin typeface="Arial" panose="020B0604020202020204" pitchFamily="34" charset="0"/>
              </a:rPr>
              <a:t>Population</a:t>
            </a:r>
            <a:r>
              <a:rPr lang="en-US" sz="2400" b="0" i="0" dirty="0">
                <a:effectLst/>
                <a:latin typeface="Arial" panose="020B0604020202020204" pitchFamily="34" charset="0"/>
              </a:rPr>
              <a:t> 2000 pygmy hippos remain in the wild.</a:t>
            </a:r>
            <a:endParaRPr lang="en-US" sz="2400" b="0" i="0" baseline="30000" dirty="0">
              <a:effectLst/>
              <a:latin typeface="Arial" panose="020B0604020202020204" pitchFamily="34" charset="0"/>
            </a:endParaRPr>
          </a:p>
          <a:p>
            <a:r>
              <a:rPr lang="en-US" sz="2400" b="0" i="0" dirty="0">
                <a:effectLst/>
                <a:latin typeface="Arial" panose="020B0604020202020204" pitchFamily="34" charset="0"/>
              </a:rPr>
              <a:t> male pygmy hippopotamus is known as a </a:t>
            </a:r>
            <a:r>
              <a:rPr lang="en-US" sz="2400" b="1" i="1" dirty="0">
                <a:effectLst/>
                <a:latin typeface="Arial" panose="020B0604020202020204" pitchFamily="34" charset="0"/>
              </a:rPr>
              <a:t>bull</a:t>
            </a:r>
            <a:r>
              <a:rPr lang="en-US" sz="2400" b="0" i="0" dirty="0">
                <a:effectLst/>
                <a:latin typeface="Arial" panose="020B0604020202020204" pitchFamily="34" charset="0"/>
              </a:rPr>
              <a:t>, a female as a </a:t>
            </a:r>
            <a:r>
              <a:rPr lang="en-US" sz="2400" b="1" i="1" dirty="0">
                <a:effectLst/>
                <a:latin typeface="Arial" panose="020B0604020202020204" pitchFamily="34" charset="0"/>
              </a:rPr>
              <a:t>cow</a:t>
            </a:r>
            <a:r>
              <a:rPr lang="en-US" sz="2400" b="0" i="0" dirty="0">
                <a:effectLst/>
                <a:latin typeface="Arial" panose="020B0604020202020204" pitchFamily="34" charset="0"/>
              </a:rPr>
              <a:t>, and a baby as a </a:t>
            </a:r>
            <a:r>
              <a:rPr lang="en-US" sz="2400" b="1" i="1" dirty="0">
                <a:effectLst/>
                <a:latin typeface="Arial" panose="020B0604020202020204" pitchFamily="34" charset="0"/>
              </a:rPr>
              <a:t>calf</a:t>
            </a:r>
            <a:endParaRPr lang="en-LR" sz="2400" b="1" dirty="0"/>
          </a:p>
        </p:txBody>
      </p:sp>
    </p:spTree>
    <p:extLst>
      <p:ext uri="{BB962C8B-B14F-4D97-AF65-F5344CB8AC3E}">
        <p14:creationId xmlns:p14="http://schemas.microsoft.com/office/powerpoint/2010/main" val="327461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0813B-C591-4758-B690-02AF91A2E4A3}"/>
              </a:ext>
            </a:extLst>
          </p:cNvPr>
          <p:cNvSpPr>
            <a:spLocks noGrp="1"/>
          </p:cNvSpPr>
          <p:nvPr>
            <p:ph type="title"/>
          </p:nvPr>
        </p:nvSpPr>
        <p:spPr>
          <a:xfrm>
            <a:off x="646112" y="452718"/>
            <a:ext cx="8693098" cy="667165"/>
          </a:xfrm>
        </p:spPr>
        <p:txBody>
          <a:bodyPr/>
          <a:lstStyle/>
          <a:p>
            <a:r>
              <a:rPr lang="en-US" sz="3200" dirty="0"/>
              <a:t>PYGMY HIPPO IN CAPTIVITY</a:t>
            </a:r>
            <a:endParaRPr lang="en-LR" sz="3200" dirty="0"/>
          </a:p>
        </p:txBody>
      </p:sp>
      <p:sp>
        <p:nvSpPr>
          <p:cNvPr id="3" name="Content Placeholder 2">
            <a:extLst>
              <a:ext uri="{FF2B5EF4-FFF2-40B4-BE49-F238E27FC236}">
                <a16:creationId xmlns:a16="http://schemas.microsoft.com/office/drawing/2014/main" id="{E8D21D6B-9B77-4490-9A7A-C8D4E1BA22FB}"/>
              </a:ext>
            </a:extLst>
          </p:cNvPr>
          <p:cNvSpPr>
            <a:spLocks noGrp="1"/>
          </p:cNvSpPr>
          <p:nvPr>
            <p:ph idx="1"/>
          </p:nvPr>
        </p:nvSpPr>
        <p:spPr>
          <a:xfrm>
            <a:off x="1195780" y="1230986"/>
            <a:ext cx="10003052" cy="4195481"/>
          </a:xfrm>
        </p:spPr>
        <p:txBody>
          <a:bodyPr>
            <a:normAutofit lnSpcReduction="10000"/>
          </a:bodyPr>
          <a:lstStyle/>
          <a:p>
            <a:r>
              <a:rPr lang="en-US" sz="2800" dirty="0"/>
              <a:t>First exported from Africa-------</a:t>
            </a:r>
            <a:r>
              <a:rPr lang="en-US" sz="2800" b="1" dirty="0"/>
              <a:t>1973 from Liberia </a:t>
            </a:r>
            <a:r>
              <a:rPr lang="en-US" sz="2800" dirty="0"/>
              <a:t>to Dublin, Ireland</a:t>
            </a:r>
          </a:p>
          <a:p>
            <a:r>
              <a:rPr lang="en-US" sz="2800" dirty="0"/>
              <a:t>Second reported live export– </a:t>
            </a:r>
            <a:r>
              <a:rPr lang="en-US" sz="2800" b="1" dirty="0"/>
              <a:t>1912 from Liberia </a:t>
            </a:r>
            <a:r>
              <a:rPr lang="en-US" sz="2800" dirty="0"/>
              <a:t>to Germany (</a:t>
            </a:r>
            <a:r>
              <a:rPr lang="en-US" sz="2800" dirty="0" err="1"/>
              <a:t>Hagenbeck</a:t>
            </a:r>
            <a:r>
              <a:rPr lang="en-US" sz="2800" dirty="0"/>
              <a:t> Expedition </a:t>
            </a:r>
          </a:p>
          <a:p>
            <a:r>
              <a:rPr lang="en-US" sz="2800" dirty="0"/>
              <a:t>Three animals exported from </a:t>
            </a:r>
            <a:r>
              <a:rPr lang="en-US" sz="2800" b="1" dirty="0"/>
              <a:t>Cape Mount, Liberia</a:t>
            </a:r>
            <a:r>
              <a:rPr lang="en-US" sz="2800" dirty="0"/>
              <a:t>: one remained in Germany and a pair was sent to New York Zoological </a:t>
            </a:r>
            <a:r>
              <a:rPr lang="en-US" sz="2800" dirty="0" err="1"/>
              <a:t>Societ</a:t>
            </a:r>
            <a:endParaRPr lang="en-US" sz="2800" dirty="0"/>
          </a:p>
          <a:p>
            <a:r>
              <a:rPr lang="en-US" sz="2800" dirty="0"/>
              <a:t>Body weight in the wild: Up to 2000kg Body weight in captivity: Males: 1800 - 2300kg Females: 1500 - 2100kg</a:t>
            </a:r>
            <a:endParaRPr lang="en-LR" sz="2800" dirty="0"/>
          </a:p>
        </p:txBody>
      </p:sp>
    </p:spTree>
    <p:extLst>
      <p:ext uri="{BB962C8B-B14F-4D97-AF65-F5344CB8AC3E}">
        <p14:creationId xmlns:p14="http://schemas.microsoft.com/office/powerpoint/2010/main" val="4065549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296</TotalTime>
  <Words>550</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Rubik</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Pygmy Hippo for yourselves</vt:lpstr>
      <vt:lpstr>PYGMY HIPPO IN CAPTIVITY</vt:lpstr>
      <vt:lpstr>REPRODUCTION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Garteh</dc:creator>
  <cp:lastModifiedBy>Windows User</cp:lastModifiedBy>
  <cp:revision>19</cp:revision>
  <dcterms:created xsi:type="dcterms:W3CDTF">2022-04-06T18:41:42Z</dcterms:created>
  <dcterms:modified xsi:type="dcterms:W3CDTF">2022-04-07T11:54:04Z</dcterms:modified>
</cp:coreProperties>
</file>