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1"/>
  </p:notesMasterIdLst>
  <p:sldIdLst>
    <p:sldId id="257" r:id="rId5"/>
    <p:sldId id="266" r:id="rId6"/>
    <p:sldId id="301" r:id="rId7"/>
    <p:sldId id="343" r:id="rId8"/>
    <p:sldId id="304" r:id="rId9"/>
    <p:sldId id="344" r:id="rId10"/>
    <p:sldId id="305" r:id="rId11"/>
    <p:sldId id="349" r:id="rId12"/>
    <p:sldId id="345" r:id="rId13"/>
    <p:sldId id="346" r:id="rId14"/>
    <p:sldId id="348" r:id="rId15"/>
    <p:sldId id="309" r:id="rId16"/>
    <p:sldId id="310" r:id="rId17"/>
    <p:sldId id="312" r:id="rId18"/>
    <p:sldId id="311" r:id="rId19"/>
    <p:sldId id="314" r:id="rId20"/>
    <p:sldId id="313" r:id="rId21"/>
    <p:sldId id="315" r:id="rId22"/>
    <p:sldId id="316" r:id="rId23"/>
    <p:sldId id="332" r:id="rId24"/>
    <p:sldId id="333" r:id="rId25"/>
    <p:sldId id="334" r:id="rId26"/>
    <p:sldId id="330" r:id="rId27"/>
    <p:sldId id="335" r:id="rId28"/>
    <p:sldId id="336" r:id="rId29"/>
    <p:sldId id="337" r:id="rId30"/>
    <p:sldId id="338" r:id="rId31"/>
    <p:sldId id="321" r:id="rId32"/>
    <p:sldId id="320" r:id="rId33"/>
    <p:sldId id="324" r:id="rId34"/>
    <p:sldId id="322" r:id="rId35"/>
    <p:sldId id="323" r:id="rId36"/>
    <p:sldId id="340" r:id="rId37"/>
    <p:sldId id="341" r:id="rId38"/>
    <p:sldId id="325" r:id="rId39"/>
    <p:sldId id="339" r:id="rId40"/>
  </p:sldIdLst>
  <p:sldSz cx="10691813" cy="7559675"/>
  <p:notesSz cx="7099300" cy="10234613"/>
  <p:defaultTextStyle>
    <a:defPPr>
      <a:defRPr lang="de-DE"/>
    </a:defPPr>
    <a:lvl1pPr marL="0" algn="l" defTabSz="995478" rtl="0" eaLnBrk="1" latinLnBrk="0" hangingPunct="1">
      <a:defRPr sz="1960" kern="1200">
        <a:solidFill>
          <a:schemeClr val="tx1"/>
        </a:solidFill>
        <a:latin typeface="+mn-lt"/>
        <a:ea typeface="+mn-ea"/>
        <a:cs typeface="+mn-cs"/>
      </a:defRPr>
    </a:lvl1pPr>
    <a:lvl2pPr marL="497739" algn="l" defTabSz="995478" rtl="0" eaLnBrk="1" latinLnBrk="0" hangingPunct="1">
      <a:defRPr sz="1960" kern="1200">
        <a:solidFill>
          <a:schemeClr val="tx1"/>
        </a:solidFill>
        <a:latin typeface="+mn-lt"/>
        <a:ea typeface="+mn-ea"/>
        <a:cs typeface="+mn-cs"/>
      </a:defRPr>
    </a:lvl2pPr>
    <a:lvl3pPr marL="995478" algn="l" defTabSz="995478" rtl="0" eaLnBrk="1" latinLnBrk="0" hangingPunct="1">
      <a:defRPr sz="1960" kern="1200">
        <a:solidFill>
          <a:schemeClr val="tx1"/>
        </a:solidFill>
        <a:latin typeface="+mn-lt"/>
        <a:ea typeface="+mn-ea"/>
        <a:cs typeface="+mn-cs"/>
      </a:defRPr>
    </a:lvl3pPr>
    <a:lvl4pPr marL="1493217" algn="l" defTabSz="995478" rtl="0" eaLnBrk="1" latinLnBrk="0" hangingPunct="1">
      <a:defRPr sz="1960" kern="1200">
        <a:solidFill>
          <a:schemeClr val="tx1"/>
        </a:solidFill>
        <a:latin typeface="+mn-lt"/>
        <a:ea typeface="+mn-ea"/>
        <a:cs typeface="+mn-cs"/>
      </a:defRPr>
    </a:lvl4pPr>
    <a:lvl5pPr marL="1990957" algn="l" defTabSz="995478" rtl="0" eaLnBrk="1" latinLnBrk="0" hangingPunct="1">
      <a:defRPr sz="1960" kern="1200">
        <a:solidFill>
          <a:schemeClr val="tx1"/>
        </a:solidFill>
        <a:latin typeface="+mn-lt"/>
        <a:ea typeface="+mn-ea"/>
        <a:cs typeface="+mn-cs"/>
      </a:defRPr>
    </a:lvl5pPr>
    <a:lvl6pPr marL="2488695" algn="l" defTabSz="995478" rtl="0" eaLnBrk="1" latinLnBrk="0" hangingPunct="1">
      <a:defRPr sz="1960" kern="1200">
        <a:solidFill>
          <a:schemeClr val="tx1"/>
        </a:solidFill>
        <a:latin typeface="+mn-lt"/>
        <a:ea typeface="+mn-ea"/>
        <a:cs typeface="+mn-cs"/>
      </a:defRPr>
    </a:lvl6pPr>
    <a:lvl7pPr marL="2986435" algn="l" defTabSz="995478" rtl="0" eaLnBrk="1" latinLnBrk="0" hangingPunct="1">
      <a:defRPr sz="1960" kern="1200">
        <a:solidFill>
          <a:schemeClr val="tx1"/>
        </a:solidFill>
        <a:latin typeface="+mn-lt"/>
        <a:ea typeface="+mn-ea"/>
        <a:cs typeface="+mn-cs"/>
      </a:defRPr>
    </a:lvl7pPr>
    <a:lvl8pPr marL="3484174" algn="l" defTabSz="995478" rtl="0" eaLnBrk="1" latinLnBrk="0" hangingPunct="1">
      <a:defRPr sz="1960" kern="1200">
        <a:solidFill>
          <a:schemeClr val="tx1"/>
        </a:solidFill>
        <a:latin typeface="+mn-lt"/>
        <a:ea typeface="+mn-ea"/>
        <a:cs typeface="+mn-cs"/>
      </a:defRPr>
    </a:lvl8pPr>
    <a:lvl9pPr marL="3981914" algn="l" defTabSz="995478" rtl="0" eaLnBrk="1" latinLnBrk="0" hangingPunct="1">
      <a:defRPr sz="19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04" userDrawn="1">
          <p15:clr>
            <a:srgbClr val="A4A3A4"/>
          </p15:clr>
        </p15:guide>
        <p15:guide id="4" pos="6543" userDrawn="1">
          <p15:clr>
            <a:srgbClr val="A4A3A4"/>
          </p15:clr>
        </p15:guide>
        <p15:guide id="6" pos="3254" userDrawn="1">
          <p15:clr>
            <a:srgbClr val="A4A3A4"/>
          </p15:clr>
        </p15:guide>
        <p15:guide id="7" orient="horz" pos="3107" userDrawn="1">
          <p15:clr>
            <a:srgbClr val="A4A3A4"/>
          </p15:clr>
        </p15:guide>
        <p15:guide id="8" orient="horz" pos="4263" userDrawn="1">
          <p15:clr>
            <a:srgbClr val="A4A3A4"/>
          </p15:clr>
        </p15:guide>
        <p15:guide id="9" pos="2234" userDrawn="1">
          <p15:clr>
            <a:srgbClr val="A4A3A4"/>
          </p15:clr>
        </p15:guide>
        <p15:guide id="10" pos="3481" userDrawn="1">
          <p15:clr>
            <a:srgbClr val="A4A3A4"/>
          </p15:clr>
        </p15:guide>
        <p15:guide id="12" pos="419" userDrawn="1">
          <p15:clr>
            <a:srgbClr val="A4A3A4"/>
          </p15:clr>
        </p15:guide>
        <p15:guide id="13" orient="horz" pos="567" userDrawn="1">
          <p15:clr>
            <a:srgbClr val="A4A3A4"/>
          </p15:clr>
        </p15:guide>
        <p15:guide id="14" pos="2007" userDrawn="1">
          <p15:clr>
            <a:srgbClr val="A4A3A4"/>
          </p15:clr>
        </p15:guide>
        <p15:guide id="15" pos="1803" userDrawn="1">
          <p15:clr>
            <a:srgbClr val="A4A3A4"/>
          </p15:clr>
        </p15:guide>
        <p15:guide id="16" orient="horz" pos="120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rstin Grein" initials="KG" lastIdx="3" clrIdx="0">
    <p:extLst>
      <p:ext uri="{19B8F6BF-5375-455C-9EA6-DF929625EA0E}">
        <p15:presenceInfo xmlns:p15="http://schemas.microsoft.com/office/powerpoint/2012/main" userId="S-1-5-21-1714780564-1514027911-36100705-11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3F6"/>
    <a:srgbClr val="F8E8C0"/>
    <a:srgbClr val="FFFFC1"/>
    <a:srgbClr val="F4B896"/>
    <a:srgbClr val="EE8F60"/>
    <a:srgbClr val="EABC8E"/>
    <a:srgbClr val="FFCD2D"/>
    <a:srgbClr val="E3A567"/>
    <a:srgbClr val="FFFF2F"/>
    <a:srgbClr val="FFFF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83" autoAdjust="0"/>
    <p:restoredTop sz="94660"/>
  </p:normalViewPr>
  <p:slideViewPr>
    <p:cSldViewPr snapToGrid="0">
      <p:cViewPr varScale="1">
        <p:scale>
          <a:sx n="94" d="100"/>
          <a:sy n="94" d="100"/>
        </p:scale>
        <p:origin x="690" y="96"/>
      </p:cViewPr>
      <p:guideLst>
        <p:guide orient="horz" pos="2404"/>
        <p:guide pos="6543"/>
        <p:guide pos="3254"/>
        <p:guide orient="horz" pos="3107"/>
        <p:guide orient="horz" pos="4263"/>
        <p:guide pos="2234"/>
        <p:guide pos="3481"/>
        <p:guide pos="419"/>
        <p:guide orient="horz" pos="567"/>
        <p:guide pos="2007"/>
        <p:guide pos="1803"/>
        <p:guide orient="horz" pos="1202"/>
      </p:guideLst>
    </p:cSldViewPr>
  </p:slideViewPr>
  <p:notesTextViewPr>
    <p:cViewPr>
      <p:scale>
        <a:sx n="3" d="2"/>
        <a:sy n="3" d="2"/>
      </p:scale>
      <p:origin x="0" y="0"/>
    </p:cViewPr>
  </p:notesTextViewPr>
  <p:gridSpacing cx="90001" cy="90001"/>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3076363" cy="513508"/>
          </a:xfrm>
          <a:prstGeom prst="rect">
            <a:avLst/>
          </a:prstGeom>
        </p:spPr>
        <p:txBody>
          <a:bodyPr vert="horz" lIns="99075" tIns="49538" rIns="99075" bIns="49538" rtlCol="0"/>
          <a:lstStyle>
            <a:lvl1pPr algn="l">
              <a:defRPr sz="1300"/>
            </a:lvl1pPr>
          </a:lstStyle>
          <a:p>
            <a:endParaRPr lang="de-DE"/>
          </a:p>
        </p:txBody>
      </p:sp>
      <p:sp>
        <p:nvSpPr>
          <p:cNvPr id="3" name="Datumsplatzhalter 2"/>
          <p:cNvSpPr>
            <a:spLocks noGrp="1"/>
          </p:cNvSpPr>
          <p:nvPr>
            <p:ph type="dt" idx="1"/>
          </p:nvPr>
        </p:nvSpPr>
        <p:spPr>
          <a:xfrm>
            <a:off x="4021295" y="0"/>
            <a:ext cx="3076363" cy="513508"/>
          </a:xfrm>
          <a:prstGeom prst="rect">
            <a:avLst/>
          </a:prstGeom>
        </p:spPr>
        <p:txBody>
          <a:bodyPr vert="horz" lIns="99075" tIns="49538" rIns="99075" bIns="49538" rtlCol="0"/>
          <a:lstStyle>
            <a:lvl1pPr algn="r">
              <a:defRPr sz="1300"/>
            </a:lvl1pPr>
          </a:lstStyle>
          <a:p>
            <a:fld id="{ECD74216-398F-4440-95B7-9CB73B9D0B70}" type="datetimeFigureOut">
              <a:rPr lang="de-DE" smtClean="0"/>
              <a:t>04.07.2025</a:t>
            </a:fld>
            <a:endParaRPr lang="de-DE"/>
          </a:p>
        </p:txBody>
      </p:sp>
      <p:sp>
        <p:nvSpPr>
          <p:cNvPr id="4" name="Folienbildplatzhalter 3"/>
          <p:cNvSpPr>
            <a:spLocks noGrp="1" noRot="1" noChangeAspect="1"/>
          </p:cNvSpPr>
          <p:nvPr>
            <p:ph type="sldImg" idx="2"/>
          </p:nvPr>
        </p:nvSpPr>
        <p:spPr>
          <a:xfrm>
            <a:off x="1108075" y="1279525"/>
            <a:ext cx="4883150" cy="3454400"/>
          </a:xfrm>
          <a:prstGeom prst="rect">
            <a:avLst/>
          </a:prstGeom>
          <a:noFill/>
          <a:ln w="12700">
            <a:solidFill>
              <a:prstClr val="black"/>
            </a:solidFill>
          </a:ln>
        </p:spPr>
        <p:txBody>
          <a:bodyPr vert="horz" lIns="99075" tIns="49538" rIns="99075" bIns="49538" rtlCol="0" anchor="ctr"/>
          <a:lstStyle/>
          <a:p>
            <a:endParaRPr lang="de-DE"/>
          </a:p>
        </p:txBody>
      </p:sp>
      <p:sp>
        <p:nvSpPr>
          <p:cNvPr id="5" name="Notizenplatzhalter 4"/>
          <p:cNvSpPr>
            <a:spLocks noGrp="1"/>
          </p:cNvSpPr>
          <p:nvPr>
            <p:ph type="body" sz="quarter" idx="3"/>
          </p:nvPr>
        </p:nvSpPr>
        <p:spPr>
          <a:xfrm>
            <a:off x="709930" y="4925408"/>
            <a:ext cx="5679440" cy="4029879"/>
          </a:xfrm>
          <a:prstGeom prst="rect">
            <a:avLst/>
          </a:prstGeom>
        </p:spPr>
        <p:txBody>
          <a:bodyPr vert="horz" lIns="99075" tIns="49538" rIns="99075" bIns="49538"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721108"/>
            <a:ext cx="3076363" cy="513507"/>
          </a:xfrm>
          <a:prstGeom prst="rect">
            <a:avLst/>
          </a:prstGeom>
        </p:spPr>
        <p:txBody>
          <a:bodyPr vert="horz" lIns="99075" tIns="49538" rIns="99075" bIns="49538" rtlCol="0" anchor="b"/>
          <a:lstStyle>
            <a:lvl1pPr algn="l">
              <a:defRPr sz="1300"/>
            </a:lvl1pPr>
          </a:lstStyle>
          <a:p>
            <a:endParaRPr lang="de-DE"/>
          </a:p>
        </p:txBody>
      </p:sp>
      <p:sp>
        <p:nvSpPr>
          <p:cNvPr id="7" name="Foliennummernplatzhalter 6"/>
          <p:cNvSpPr>
            <a:spLocks noGrp="1"/>
          </p:cNvSpPr>
          <p:nvPr>
            <p:ph type="sldNum" sz="quarter" idx="5"/>
          </p:nvPr>
        </p:nvSpPr>
        <p:spPr>
          <a:xfrm>
            <a:off x="4021295" y="9721108"/>
            <a:ext cx="3076363" cy="513507"/>
          </a:xfrm>
          <a:prstGeom prst="rect">
            <a:avLst/>
          </a:prstGeom>
        </p:spPr>
        <p:txBody>
          <a:bodyPr vert="horz" lIns="99075" tIns="49538" rIns="99075" bIns="49538" rtlCol="0" anchor="b"/>
          <a:lstStyle>
            <a:lvl1pPr algn="r">
              <a:defRPr sz="1300"/>
            </a:lvl1pPr>
          </a:lstStyle>
          <a:p>
            <a:fld id="{CC407372-5D47-4AE6-AE50-6A3A0BBB862D}" type="slidenum">
              <a:rPr lang="de-DE" smtClean="0"/>
              <a:t>‹Nr.›</a:t>
            </a:fld>
            <a:endParaRPr lang="de-DE"/>
          </a:p>
        </p:txBody>
      </p:sp>
    </p:spTree>
    <p:extLst>
      <p:ext uri="{BB962C8B-B14F-4D97-AF65-F5344CB8AC3E}">
        <p14:creationId xmlns:p14="http://schemas.microsoft.com/office/powerpoint/2010/main" val="2197719159"/>
      </p:ext>
    </p:extLst>
  </p:cSld>
  <p:clrMap bg1="lt1" tx1="dk1" bg2="lt2" tx2="dk2" accent1="accent1" accent2="accent2" accent3="accent3" accent4="accent4" accent5="accent5" accent6="accent6" hlink="hlink" folHlink="folHlink"/>
  <p:notesStyle>
    <a:lvl1pPr marL="0" algn="l" defTabSz="995478" rtl="0" eaLnBrk="1" latinLnBrk="0" hangingPunct="1">
      <a:defRPr sz="1306" kern="1200">
        <a:solidFill>
          <a:schemeClr val="tx1"/>
        </a:solidFill>
        <a:latin typeface="+mn-lt"/>
        <a:ea typeface="+mn-ea"/>
        <a:cs typeface="+mn-cs"/>
      </a:defRPr>
    </a:lvl1pPr>
    <a:lvl2pPr marL="497739" algn="l" defTabSz="995478" rtl="0" eaLnBrk="1" latinLnBrk="0" hangingPunct="1">
      <a:defRPr sz="1306" kern="1200">
        <a:solidFill>
          <a:schemeClr val="tx1"/>
        </a:solidFill>
        <a:latin typeface="+mn-lt"/>
        <a:ea typeface="+mn-ea"/>
        <a:cs typeface="+mn-cs"/>
      </a:defRPr>
    </a:lvl2pPr>
    <a:lvl3pPr marL="995478" algn="l" defTabSz="995478" rtl="0" eaLnBrk="1" latinLnBrk="0" hangingPunct="1">
      <a:defRPr sz="1306" kern="1200">
        <a:solidFill>
          <a:schemeClr val="tx1"/>
        </a:solidFill>
        <a:latin typeface="+mn-lt"/>
        <a:ea typeface="+mn-ea"/>
        <a:cs typeface="+mn-cs"/>
      </a:defRPr>
    </a:lvl3pPr>
    <a:lvl4pPr marL="1493217" algn="l" defTabSz="995478" rtl="0" eaLnBrk="1" latinLnBrk="0" hangingPunct="1">
      <a:defRPr sz="1306" kern="1200">
        <a:solidFill>
          <a:schemeClr val="tx1"/>
        </a:solidFill>
        <a:latin typeface="+mn-lt"/>
        <a:ea typeface="+mn-ea"/>
        <a:cs typeface="+mn-cs"/>
      </a:defRPr>
    </a:lvl4pPr>
    <a:lvl5pPr marL="1990957" algn="l" defTabSz="995478" rtl="0" eaLnBrk="1" latinLnBrk="0" hangingPunct="1">
      <a:defRPr sz="1306" kern="1200">
        <a:solidFill>
          <a:schemeClr val="tx1"/>
        </a:solidFill>
        <a:latin typeface="+mn-lt"/>
        <a:ea typeface="+mn-ea"/>
        <a:cs typeface="+mn-cs"/>
      </a:defRPr>
    </a:lvl5pPr>
    <a:lvl6pPr marL="2488695" algn="l" defTabSz="995478" rtl="0" eaLnBrk="1" latinLnBrk="0" hangingPunct="1">
      <a:defRPr sz="1306" kern="1200">
        <a:solidFill>
          <a:schemeClr val="tx1"/>
        </a:solidFill>
        <a:latin typeface="+mn-lt"/>
        <a:ea typeface="+mn-ea"/>
        <a:cs typeface="+mn-cs"/>
      </a:defRPr>
    </a:lvl6pPr>
    <a:lvl7pPr marL="2986435" algn="l" defTabSz="995478" rtl="0" eaLnBrk="1" latinLnBrk="0" hangingPunct="1">
      <a:defRPr sz="1306" kern="1200">
        <a:solidFill>
          <a:schemeClr val="tx1"/>
        </a:solidFill>
        <a:latin typeface="+mn-lt"/>
        <a:ea typeface="+mn-ea"/>
        <a:cs typeface="+mn-cs"/>
      </a:defRPr>
    </a:lvl7pPr>
    <a:lvl8pPr marL="3484174" algn="l" defTabSz="995478" rtl="0" eaLnBrk="1" latinLnBrk="0" hangingPunct="1">
      <a:defRPr sz="1306" kern="1200">
        <a:solidFill>
          <a:schemeClr val="tx1"/>
        </a:solidFill>
        <a:latin typeface="+mn-lt"/>
        <a:ea typeface="+mn-ea"/>
        <a:cs typeface="+mn-cs"/>
      </a:defRPr>
    </a:lvl8pPr>
    <a:lvl9pPr marL="3981914" algn="l" defTabSz="995478" rtl="0" eaLnBrk="1" latinLnBrk="0" hangingPunct="1">
      <a:defRPr sz="1306"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BE96D3-4950-7B8E-302B-DA2FDA6E71AF}"/>
              </a:ext>
            </a:extLst>
          </p:cNvPr>
          <p:cNvSpPr>
            <a:spLocks noGrp="1"/>
          </p:cNvSpPr>
          <p:nvPr>
            <p:ph type="ctrTitle"/>
          </p:nvPr>
        </p:nvSpPr>
        <p:spPr>
          <a:xfrm>
            <a:off x="1336477" y="1237197"/>
            <a:ext cx="8018860" cy="2631887"/>
          </a:xfrm>
        </p:spPr>
        <p:txBody>
          <a:bodyPr anchor="b"/>
          <a:lstStyle>
            <a:lvl1pPr algn="ctr">
              <a:defRPr sz="5262"/>
            </a:lvl1pPr>
          </a:lstStyle>
          <a:p>
            <a:r>
              <a:rPr lang="de-DE"/>
              <a:t>Mastertitelformat bearbeiten</a:t>
            </a:r>
          </a:p>
        </p:txBody>
      </p:sp>
      <p:sp>
        <p:nvSpPr>
          <p:cNvPr id="3" name="Untertitel 2">
            <a:extLst>
              <a:ext uri="{FF2B5EF4-FFF2-40B4-BE49-F238E27FC236}">
                <a16:creationId xmlns:a16="http://schemas.microsoft.com/office/drawing/2014/main" id="{7F6A434F-E3A6-9D9A-59D9-CCB2486DEC41}"/>
              </a:ext>
            </a:extLst>
          </p:cNvPr>
          <p:cNvSpPr>
            <a:spLocks noGrp="1"/>
          </p:cNvSpPr>
          <p:nvPr>
            <p:ph type="subTitle" idx="1"/>
          </p:nvPr>
        </p:nvSpPr>
        <p:spPr>
          <a:xfrm>
            <a:off x="1336477" y="3970581"/>
            <a:ext cx="8018860" cy="1825171"/>
          </a:xfrm>
        </p:spPr>
        <p:txBody>
          <a:bodyPr/>
          <a:lstStyle>
            <a:lvl1pPr marL="0" indent="0" algn="ctr">
              <a:buNone/>
              <a:defRPr sz="2105"/>
            </a:lvl1pPr>
            <a:lvl2pPr marL="400933" indent="0" algn="ctr">
              <a:buNone/>
              <a:defRPr sz="1754"/>
            </a:lvl2pPr>
            <a:lvl3pPr marL="801866" indent="0" algn="ctr">
              <a:buNone/>
              <a:defRPr sz="1579"/>
            </a:lvl3pPr>
            <a:lvl4pPr marL="1202799" indent="0" algn="ctr">
              <a:buNone/>
              <a:defRPr sz="1403"/>
            </a:lvl4pPr>
            <a:lvl5pPr marL="1603732" indent="0" algn="ctr">
              <a:buNone/>
              <a:defRPr sz="1403"/>
            </a:lvl5pPr>
            <a:lvl6pPr marL="2004665" indent="0" algn="ctr">
              <a:buNone/>
              <a:defRPr sz="1403"/>
            </a:lvl6pPr>
            <a:lvl7pPr marL="2405598" indent="0" algn="ctr">
              <a:buNone/>
              <a:defRPr sz="1403"/>
            </a:lvl7pPr>
            <a:lvl8pPr marL="2806531" indent="0" algn="ctr">
              <a:buNone/>
              <a:defRPr sz="1403"/>
            </a:lvl8pPr>
            <a:lvl9pPr marL="3207464" indent="0" algn="ctr">
              <a:buNone/>
              <a:defRPr sz="1403"/>
            </a:lvl9pPr>
          </a:lstStyle>
          <a:p>
            <a:r>
              <a:rPr lang="de-DE"/>
              <a:t>Master-Untertitelformat bearbeiten</a:t>
            </a:r>
          </a:p>
        </p:txBody>
      </p:sp>
      <p:sp>
        <p:nvSpPr>
          <p:cNvPr id="4" name="Datumsplatzhalter 3">
            <a:extLst>
              <a:ext uri="{FF2B5EF4-FFF2-40B4-BE49-F238E27FC236}">
                <a16:creationId xmlns:a16="http://schemas.microsoft.com/office/drawing/2014/main" id="{49135BC2-AD87-8865-2A25-79E0D1F2D1D8}"/>
              </a:ext>
            </a:extLst>
          </p:cNvPr>
          <p:cNvSpPr>
            <a:spLocks noGrp="1"/>
          </p:cNvSpPr>
          <p:nvPr>
            <p:ph type="dt" sz="half" idx="10"/>
          </p:nvPr>
        </p:nvSpPr>
        <p:spPr/>
        <p:txBody>
          <a:bodyPr/>
          <a:lstStyle/>
          <a:p>
            <a:fld id="{BB9600E5-5A6A-4B56-A117-B0C629F65C21}" type="datetime1">
              <a:rPr lang="de-DE" smtClean="0"/>
              <a:t>04.07.2025</a:t>
            </a:fld>
            <a:endParaRPr lang="de-DE"/>
          </a:p>
        </p:txBody>
      </p:sp>
      <p:sp>
        <p:nvSpPr>
          <p:cNvPr id="5" name="Fußzeilenplatzhalter 4">
            <a:extLst>
              <a:ext uri="{FF2B5EF4-FFF2-40B4-BE49-F238E27FC236}">
                <a16:creationId xmlns:a16="http://schemas.microsoft.com/office/drawing/2014/main" id="{49B2AFE3-9E30-1363-1189-E15C4D76D98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9A821B2-1EDA-BC78-8B03-483BFAC46638}"/>
              </a:ext>
            </a:extLst>
          </p:cNvPr>
          <p:cNvSpPr>
            <a:spLocks noGrp="1"/>
          </p:cNvSpPr>
          <p:nvPr>
            <p:ph type="sldNum" sz="quarter" idx="12"/>
          </p:nvPr>
        </p:nvSpPr>
        <p:spPr/>
        <p:txBody>
          <a:bodyPr/>
          <a:lstStyle/>
          <a:p>
            <a:fld id="{591CB687-E848-4F6E-A1C8-4A8B63F479E1}" type="slidenum">
              <a:rPr lang="de-DE" smtClean="0"/>
              <a:t>‹Nr.›</a:t>
            </a:fld>
            <a:endParaRPr lang="de-DE"/>
          </a:p>
        </p:txBody>
      </p:sp>
    </p:spTree>
    <p:extLst>
      <p:ext uri="{BB962C8B-B14F-4D97-AF65-F5344CB8AC3E}">
        <p14:creationId xmlns:p14="http://schemas.microsoft.com/office/powerpoint/2010/main" val="2997772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712883-FEAD-BF94-FB4F-FF0323E12B09}"/>
              </a:ext>
            </a:extLst>
          </p:cNvPr>
          <p:cNvSpPr>
            <a:spLocks noGrp="1"/>
          </p:cNvSpPr>
          <p:nvPr>
            <p:ph type="title"/>
          </p:nvPr>
        </p:nvSpPr>
        <p:spPr>
          <a:xfrm>
            <a:off x="736457" y="503978"/>
            <a:ext cx="3448388" cy="1763924"/>
          </a:xfrm>
        </p:spPr>
        <p:txBody>
          <a:bodyPr anchor="b"/>
          <a:lstStyle>
            <a:lvl1pPr>
              <a:defRPr sz="2806"/>
            </a:lvl1pPr>
          </a:lstStyle>
          <a:p>
            <a:r>
              <a:rPr lang="de-DE"/>
              <a:t>Mastertitelformat bearbeiten</a:t>
            </a:r>
          </a:p>
        </p:txBody>
      </p:sp>
      <p:sp>
        <p:nvSpPr>
          <p:cNvPr id="3" name="Bildplatzhalter 2">
            <a:extLst>
              <a:ext uri="{FF2B5EF4-FFF2-40B4-BE49-F238E27FC236}">
                <a16:creationId xmlns:a16="http://schemas.microsoft.com/office/drawing/2014/main" id="{6DB0BE96-76F2-1115-FB9A-9898948BF109}"/>
              </a:ext>
            </a:extLst>
          </p:cNvPr>
          <p:cNvSpPr>
            <a:spLocks noGrp="1"/>
          </p:cNvSpPr>
          <p:nvPr>
            <p:ph type="pic" idx="1"/>
          </p:nvPr>
        </p:nvSpPr>
        <p:spPr>
          <a:xfrm>
            <a:off x="4545414" y="1088456"/>
            <a:ext cx="5412731" cy="5372269"/>
          </a:xfrm>
        </p:spPr>
        <p:txBody>
          <a:bodyPr/>
          <a:lstStyle>
            <a:lvl1pPr marL="0" indent="0">
              <a:buNone/>
              <a:defRPr sz="2806"/>
            </a:lvl1pPr>
            <a:lvl2pPr marL="400933" indent="0">
              <a:buNone/>
              <a:defRPr sz="2455"/>
            </a:lvl2pPr>
            <a:lvl3pPr marL="801866" indent="0">
              <a:buNone/>
              <a:defRPr sz="2105"/>
            </a:lvl3pPr>
            <a:lvl4pPr marL="1202799" indent="0">
              <a:buNone/>
              <a:defRPr sz="1754"/>
            </a:lvl4pPr>
            <a:lvl5pPr marL="1603732" indent="0">
              <a:buNone/>
              <a:defRPr sz="1754"/>
            </a:lvl5pPr>
            <a:lvl6pPr marL="2004665" indent="0">
              <a:buNone/>
              <a:defRPr sz="1754"/>
            </a:lvl6pPr>
            <a:lvl7pPr marL="2405598" indent="0">
              <a:buNone/>
              <a:defRPr sz="1754"/>
            </a:lvl7pPr>
            <a:lvl8pPr marL="2806531" indent="0">
              <a:buNone/>
              <a:defRPr sz="1754"/>
            </a:lvl8pPr>
            <a:lvl9pPr marL="3207464" indent="0">
              <a:buNone/>
              <a:defRPr sz="1754"/>
            </a:lvl9pPr>
          </a:lstStyle>
          <a:p>
            <a:endParaRPr lang="de-DE"/>
          </a:p>
        </p:txBody>
      </p:sp>
      <p:sp>
        <p:nvSpPr>
          <p:cNvPr id="4" name="Textplatzhalter 3">
            <a:extLst>
              <a:ext uri="{FF2B5EF4-FFF2-40B4-BE49-F238E27FC236}">
                <a16:creationId xmlns:a16="http://schemas.microsoft.com/office/drawing/2014/main" id="{9CD8B832-48D0-08CA-BA55-7AEEDCBFAEA6}"/>
              </a:ext>
            </a:extLst>
          </p:cNvPr>
          <p:cNvSpPr>
            <a:spLocks noGrp="1"/>
          </p:cNvSpPr>
          <p:nvPr>
            <p:ph type="body" sz="half" idx="2"/>
          </p:nvPr>
        </p:nvSpPr>
        <p:spPr>
          <a:xfrm>
            <a:off x="736457" y="2267902"/>
            <a:ext cx="3448388" cy="4201570"/>
          </a:xfrm>
        </p:spPr>
        <p:txBody>
          <a:bodyPr/>
          <a:lstStyle>
            <a:lvl1pPr marL="0" indent="0">
              <a:buNone/>
              <a:defRPr sz="1403"/>
            </a:lvl1pPr>
            <a:lvl2pPr marL="400933" indent="0">
              <a:buNone/>
              <a:defRPr sz="1228"/>
            </a:lvl2pPr>
            <a:lvl3pPr marL="801866" indent="0">
              <a:buNone/>
              <a:defRPr sz="1052"/>
            </a:lvl3pPr>
            <a:lvl4pPr marL="1202799" indent="0">
              <a:buNone/>
              <a:defRPr sz="877"/>
            </a:lvl4pPr>
            <a:lvl5pPr marL="1603732" indent="0">
              <a:buNone/>
              <a:defRPr sz="877"/>
            </a:lvl5pPr>
            <a:lvl6pPr marL="2004665" indent="0">
              <a:buNone/>
              <a:defRPr sz="877"/>
            </a:lvl6pPr>
            <a:lvl7pPr marL="2405598" indent="0">
              <a:buNone/>
              <a:defRPr sz="877"/>
            </a:lvl7pPr>
            <a:lvl8pPr marL="2806531" indent="0">
              <a:buNone/>
              <a:defRPr sz="877"/>
            </a:lvl8pPr>
            <a:lvl9pPr marL="3207464" indent="0">
              <a:buNone/>
              <a:defRPr sz="877"/>
            </a:lvl9pPr>
          </a:lstStyle>
          <a:p>
            <a:pPr lvl="0"/>
            <a:r>
              <a:rPr lang="de-DE"/>
              <a:t>Mastertextformat bearbeiten</a:t>
            </a:r>
          </a:p>
        </p:txBody>
      </p:sp>
      <p:sp>
        <p:nvSpPr>
          <p:cNvPr id="5" name="Datumsplatzhalter 4">
            <a:extLst>
              <a:ext uri="{FF2B5EF4-FFF2-40B4-BE49-F238E27FC236}">
                <a16:creationId xmlns:a16="http://schemas.microsoft.com/office/drawing/2014/main" id="{5FBEF9F5-32BD-5986-79E2-17CC54BE89BA}"/>
              </a:ext>
            </a:extLst>
          </p:cNvPr>
          <p:cNvSpPr>
            <a:spLocks noGrp="1"/>
          </p:cNvSpPr>
          <p:nvPr>
            <p:ph type="dt" sz="half" idx="10"/>
          </p:nvPr>
        </p:nvSpPr>
        <p:spPr/>
        <p:txBody>
          <a:bodyPr/>
          <a:lstStyle/>
          <a:p>
            <a:fld id="{40FBA143-792D-461C-91A6-3210656B89AE}" type="datetime1">
              <a:rPr lang="de-DE" smtClean="0"/>
              <a:t>04.07.2025</a:t>
            </a:fld>
            <a:endParaRPr lang="de-DE"/>
          </a:p>
        </p:txBody>
      </p:sp>
      <p:sp>
        <p:nvSpPr>
          <p:cNvPr id="6" name="Fußzeilenplatzhalter 5">
            <a:extLst>
              <a:ext uri="{FF2B5EF4-FFF2-40B4-BE49-F238E27FC236}">
                <a16:creationId xmlns:a16="http://schemas.microsoft.com/office/drawing/2014/main" id="{24A5C8FD-C96D-B8B0-3414-567B5C9FD23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E20F9FA-E698-D80F-92F6-A89CF93CF8D3}"/>
              </a:ext>
            </a:extLst>
          </p:cNvPr>
          <p:cNvSpPr>
            <a:spLocks noGrp="1"/>
          </p:cNvSpPr>
          <p:nvPr>
            <p:ph type="sldNum" sz="quarter" idx="12"/>
          </p:nvPr>
        </p:nvSpPr>
        <p:spPr/>
        <p:txBody>
          <a:bodyPr/>
          <a:lstStyle/>
          <a:p>
            <a:fld id="{591CB687-E848-4F6E-A1C8-4A8B63F479E1}" type="slidenum">
              <a:rPr lang="de-DE" smtClean="0"/>
              <a:t>‹Nr.›</a:t>
            </a:fld>
            <a:endParaRPr lang="de-DE"/>
          </a:p>
        </p:txBody>
      </p:sp>
    </p:spTree>
    <p:extLst>
      <p:ext uri="{BB962C8B-B14F-4D97-AF65-F5344CB8AC3E}">
        <p14:creationId xmlns:p14="http://schemas.microsoft.com/office/powerpoint/2010/main" val="1486115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A8325F-9C9B-1C7E-3640-0048DA23005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8634FF2E-4232-657C-140A-CBF703AB1DB7}"/>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1331923-A52B-D434-A355-4B91271C7B8A}"/>
              </a:ext>
            </a:extLst>
          </p:cNvPr>
          <p:cNvSpPr>
            <a:spLocks noGrp="1"/>
          </p:cNvSpPr>
          <p:nvPr>
            <p:ph type="dt" sz="half" idx="10"/>
          </p:nvPr>
        </p:nvSpPr>
        <p:spPr/>
        <p:txBody>
          <a:bodyPr/>
          <a:lstStyle/>
          <a:p>
            <a:fld id="{161363B3-D404-49BD-B0CD-7CA6D51DE73E}" type="datetime1">
              <a:rPr lang="de-DE" smtClean="0"/>
              <a:t>04.07.2025</a:t>
            </a:fld>
            <a:endParaRPr lang="de-DE"/>
          </a:p>
        </p:txBody>
      </p:sp>
      <p:sp>
        <p:nvSpPr>
          <p:cNvPr id="5" name="Fußzeilenplatzhalter 4">
            <a:extLst>
              <a:ext uri="{FF2B5EF4-FFF2-40B4-BE49-F238E27FC236}">
                <a16:creationId xmlns:a16="http://schemas.microsoft.com/office/drawing/2014/main" id="{2A312843-FB01-8E5B-DFCD-90DCE00F6E5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1EBE84F-E91E-2899-0F1A-DF9C86F76E8D}"/>
              </a:ext>
            </a:extLst>
          </p:cNvPr>
          <p:cNvSpPr>
            <a:spLocks noGrp="1"/>
          </p:cNvSpPr>
          <p:nvPr>
            <p:ph type="sldNum" sz="quarter" idx="12"/>
          </p:nvPr>
        </p:nvSpPr>
        <p:spPr/>
        <p:txBody>
          <a:bodyPr/>
          <a:lstStyle/>
          <a:p>
            <a:fld id="{591CB687-E848-4F6E-A1C8-4A8B63F479E1}" type="slidenum">
              <a:rPr lang="de-DE" smtClean="0"/>
              <a:t>‹Nr.›</a:t>
            </a:fld>
            <a:endParaRPr lang="de-DE"/>
          </a:p>
        </p:txBody>
      </p:sp>
    </p:spTree>
    <p:extLst>
      <p:ext uri="{BB962C8B-B14F-4D97-AF65-F5344CB8AC3E}">
        <p14:creationId xmlns:p14="http://schemas.microsoft.com/office/powerpoint/2010/main" val="1430215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A888289D-C0E9-491B-3C5A-450A84B910D7}"/>
              </a:ext>
            </a:extLst>
          </p:cNvPr>
          <p:cNvSpPr>
            <a:spLocks noGrp="1"/>
          </p:cNvSpPr>
          <p:nvPr>
            <p:ph type="title" orient="vert"/>
          </p:nvPr>
        </p:nvSpPr>
        <p:spPr>
          <a:xfrm>
            <a:off x="7651330" y="402484"/>
            <a:ext cx="2305422" cy="6406475"/>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37E646A2-C3AB-8AE4-AE48-294EC15B26FB}"/>
              </a:ext>
            </a:extLst>
          </p:cNvPr>
          <p:cNvSpPr>
            <a:spLocks noGrp="1"/>
          </p:cNvSpPr>
          <p:nvPr>
            <p:ph type="body" orient="vert" idx="1"/>
          </p:nvPr>
        </p:nvSpPr>
        <p:spPr>
          <a:xfrm>
            <a:off x="735063" y="402484"/>
            <a:ext cx="6782619" cy="640647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A29663C-9979-FD64-FABA-036E64789581}"/>
              </a:ext>
            </a:extLst>
          </p:cNvPr>
          <p:cNvSpPr>
            <a:spLocks noGrp="1"/>
          </p:cNvSpPr>
          <p:nvPr>
            <p:ph type="dt" sz="half" idx="10"/>
          </p:nvPr>
        </p:nvSpPr>
        <p:spPr/>
        <p:txBody>
          <a:bodyPr/>
          <a:lstStyle/>
          <a:p>
            <a:fld id="{62A3A6DA-2934-40A6-94BA-01FC9EB30BAB}" type="datetime1">
              <a:rPr lang="de-DE" smtClean="0"/>
              <a:t>04.07.2025</a:t>
            </a:fld>
            <a:endParaRPr lang="de-DE"/>
          </a:p>
        </p:txBody>
      </p:sp>
      <p:sp>
        <p:nvSpPr>
          <p:cNvPr id="5" name="Fußzeilenplatzhalter 4">
            <a:extLst>
              <a:ext uri="{FF2B5EF4-FFF2-40B4-BE49-F238E27FC236}">
                <a16:creationId xmlns:a16="http://schemas.microsoft.com/office/drawing/2014/main" id="{A19B6127-6795-AECA-BCD5-ED8536ACDAB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E68B8B8-182E-6451-A8EA-8DF631F028F6}"/>
              </a:ext>
            </a:extLst>
          </p:cNvPr>
          <p:cNvSpPr>
            <a:spLocks noGrp="1"/>
          </p:cNvSpPr>
          <p:nvPr>
            <p:ph type="sldNum" sz="quarter" idx="12"/>
          </p:nvPr>
        </p:nvSpPr>
        <p:spPr/>
        <p:txBody>
          <a:bodyPr/>
          <a:lstStyle/>
          <a:p>
            <a:fld id="{591CB687-E848-4F6E-A1C8-4A8B63F479E1}" type="slidenum">
              <a:rPr lang="de-DE" smtClean="0"/>
              <a:t>‹Nr.›</a:t>
            </a:fld>
            <a:endParaRPr lang="de-DE"/>
          </a:p>
        </p:txBody>
      </p:sp>
    </p:spTree>
    <p:extLst>
      <p:ext uri="{BB962C8B-B14F-4D97-AF65-F5344CB8AC3E}">
        <p14:creationId xmlns:p14="http://schemas.microsoft.com/office/powerpoint/2010/main" val="2860660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701CF9B-66AA-7181-A1C7-AF1138257619}"/>
              </a:ext>
            </a:extLst>
          </p:cNvPr>
          <p:cNvSpPr>
            <a:spLocks noGrp="1"/>
          </p:cNvSpPr>
          <p:nvPr>
            <p:ph idx="1"/>
          </p:nvPr>
        </p:nvSpPr>
        <p:spPr>
          <a:xfrm>
            <a:off x="604842" y="1413941"/>
            <a:ext cx="9408452" cy="5395019"/>
          </a:xfrm>
        </p:spPr>
        <p:txBody>
          <a:bodyPr>
            <a:normAutofit/>
          </a:bodyPr>
          <a:lstStyle>
            <a:lvl1pPr>
              <a:defRPr sz="1727">
                <a:latin typeface="Calibri" panose="020F0502020204030204" pitchFamily="34" charset="0"/>
                <a:ea typeface="Calibri" panose="020F0502020204030204" pitchFamily="34" charset="0"/>
                <a:cs typeface="Calibri" panose="020F0502020204030204" pitchFamily="34" charset="0"/>
              </a:defRPr>
            </a:lvl1pPr>
            <a:lvl2pPr>
              <a:defRPr sz="1727">
                <a:latin typeface="Calibri" panose="020F0502020204030204" pitchFamily="34" charset="0"/>
                <a:ea typeface="Calibri" panose="020F0502020204030204" pitchFamily="34" charset="0"/>
                <a:cs typeface="Calibri" panose="020F0502020204030204" pitchFamily="34" charset="0"/>
              </a:defRPr>
            </a:lvl2pPr>
            <a:lvl3pPr>
              <a:defRPr sz="1727">
                <a:latin typeface="Calibri" panose="020F0502020204030204" pitchFamily="34" charset="0"/>
                <a:ea typeface="Calibri" panose="020F0502020204030204" pitchFamily="34" charset="0"/>
                <a:cs typeface="Calibri" panose="020F0502020204030204" pitchFamily="34" charset="0"/>
              </a:defRPr>
            </a:lvl3pPr>
            <a:lvl4pPr>
              <a:defRPr sz="1727">
                <a:latin typeface="Calibri" panose="020F0502020204030204" pitchFamily="34" charset="0"/>
                <a:ea typeface="Calibri" panose="020F0502020204030204" pitchFamily="34" charset="0"/>
                <a:cs typeface="Calibri" panose="020F0502020204030204" pitchFamily="34" charset="0"/>
              </a:defRPr>
            </a:lvl4pPr>
            <a:lvl5pPr>
              <a:defRPr sz="1727">
                <a:latin typeface="Calibri" panose="020F0502020204030204" pitchFamily="34" charset="0"/>
                <a:ea typeface="Calibri" panose="020F0502020204030204" pitchFamily="34" charset="0"/>
                <a:cs typeface="Calibri" panose="020F050202020403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extfeld 6">
            <a:extLst>
              <a:ext uri="{FF2B5EF4-FFF2-40B4-BE49-F238E27FC236}">
                <a16:creationId xmlns:a16="http://schemas.microsoft.com/office/drawing/2014/main" id="{D8F4BC8F-C29A-422F-AF01-953DCAB073E4}"/>
              </a:ext>
            </a:extLst>
          </p:cNvPr>
          <p:cNvSpPr txBox="1"/>
          <p:nvPr userDrawn="1"/>
        </p:nvSpPr>
        <p:spPr>
          <a:xfrm>
            <a:off x="604843" y="648198"/>
            <a:ext cx="9777215" cy="332270"/>
          </a:xfrm>
          <a:prstGeom prst="rect">
            <a:avLst/>
          </a:prstGeom>
          <a:noFill/>
        </p:spPr>
        <p:txBody>
          <a:bodyPr wrap="square" lIns="0" tIns="0" rIns="0" bIns="0" rtlCol="0">
            <a:spAutoFit/>
          </a:bodyPr>
          <a:lstStyle/>
          <a:p>
            <a:r>
              <a:rPr lang="de-DE" sz="2159" b="0" u="none" dirty="0">
                <a:solidFill>
                  <a:schemeClr val="tx2"/>
                </a:solidFill>
                <a:latin typeface="Calibri" panose="020F0502020204030204" pitchFamily="34" charset="0"/>
                <a:ea typeface="Calibri" panose="020F0502020204030204" pitchFamily="34" charset="0"/>
                <a:cs typeface="Calibri" panose="020F0502020204030204" pitchFamily="34" charset="0"/>
              </a:rPr>
              <a:t>Le </a:t>
            </a:r>
            <a:r>
              <a:rPr lang="de-DE" sz="2159" b="0" u="none" dirty="0" err="1">
                <a:solidFill>
                  <a:schemeClr val="tx2"/>
                </a:solidFill>
                <a:latin typeface="Calibri" panose="020F0502020204030204" pitchFamily="34" charset="0"/>
                <a:ea typeface="Calibri" panose="020F0502020204030204" pitchFamily="34" charset="0"/>
                <a:cs typeface="Calibri" panose="020F0502020204030204" pitchFamily="34" charset="0"/>
              </a:rPr>
              <a:t>processus</a:t>
            </a:r>
            <a:r>
              <a:rPr lang="de-DE" sz="2159" b="0" u="none" dirty="0">
                <a:solidFill>
                  <a:schemeClr val="tx2"/>
                </a:solidFill>
                <a:latin typeface="Calibri" panose="020F0502020204030204" pitchFamily="34" charset="0"/>
                <a:ea typeface="Calibri" panose="020F0502020204030204" pitchFamily="34" charset="0"/>
                <a:cs typeface="Calibri" panose="020F0502020204030204" pitchFamily="34" charset="0"/>
              </a:rPr>
              <a:t> de </a:t>
            </a:r>
            <a:r>
              <a:rPr lang="de-DE" sz="2159" b="0" u="none" dirty="0" err="1">
                <a:solidFill>
                  <a:schemeClr val="tx2"/>
                </a:solidFill>
                <a:latin typeface="Calibri" panose="020F0502020204030204" pitchFamily="34" charset="0"/>
                <a:ea typeface="Calibri" panose="020F0502020204030204" pitchFamily="34" charset="0"/>
                <a:cs typeface="Calibri" panose="020F0502020204030204" pitchFamily="34" charset="0"/>
              </a:rPr>
              <a:t>collaboration</a:t>
            </a:r>
            <a:r>
              <a:rPr lang="de-DE" sz="2159" b="0" u="none"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de-DE" sz="2159" b="0" u="none" dirty="0" err="1">
                <a:solidFill>
                  <a:schemeClr val="tx2"/>
                </a:solidFill>
                <a:latin typeface="Calibri" panose="020F0502020204030204" pitchFamily="34" charset="0"/>
                <a:ea typeface="Calibri" panose="020F0502020204030204" pitchFamily="34" charset="0"/>
                <a:cs typeface="Calibri" panose="020F0502020204030204" pitchFamily="34" charset="0"/>
              </a:rPr>
              <a:t>avec</a:t>
            </a:r>
            <a:r>
              <a:rPr lang="de-DE" sz="2159" b="0" u="none"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de-DE" sz="2159" b="0" u="none" dirty="0" err="1">
                <a:solidFill>
                  <a:schemeClr val="tx2"/>
                </a:solidFill>
                <a:latin typeface="Calibri" panose="020F0502020204030204" pitchFamily="34" charset="0"/>
                <a:ea typeface="Calibri" panose="020F0502020204030204" pitchFamily="34" charset="0"/>
                <a:cs typeface="Calibri" panose="020F0502020204030204" pitchFamily="34" charset="0"/>
              </a:rPr>
              <a:t>les</a:t>
            </a:r>
            <a:r>
              <a:rPr lang="de-DE" sz="2159" b="0" u="none"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de-DE" sz="2159" b="0" u="none" dirty="0" err="1">
                <a:solidFill>
                  <a:schemeClr val="tx2"/>
                </a:solidFill>
                <a:latin typeface="Calibri" panose="020F0502020204030204" pitchFamily="34" charset="0"/>
                <a:ea typeface="Calibri" panose="020F0502020204030204" pitchFamily="34" charset="0"/>
                <a:cs typeface="Calibri" panose="020F0502020204030204" pitchFamily="34" charset="0"/>
              </a:rPr>
              <a:t>communautés</a:t>
            </a:r>
            <a:r>
              <a:rPr lang="de-DE" sz="2159" b="0" u="none"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de-DE" sz="2159" b="0" u="none" dirty="0" err="1">
                <a:solidFill>
                  <a:schemeClr val="tx2"/>
                </a:solidFill>
                <a:latin typeface="Calibri" panose="020F0502020204030204" pitchFamily="34" charset="0"/>
                <a:ea typeface="Calibri" panose="020F0502020204030204" pitchFamily="34" charset="0"/>
                <a:cs typeface="Calibri" panose="020F0502020204030204" pitchFamily="34" charset="0"/>
              </a:rPr>
              <a:t>locales</a:t>
            </a:r>
            <a:r>
              <a:rPr lang="de-DE" sz="2159" b="0" u="none" dirty="0">
                <a:solidFill>
                  <a:schemeClr val="tx2"/>
                </a:solidFill>
                <a:latin typeface="Calibri" panose="020F0502020204030204" pitchFamily="34" charset="0"/>
                <a:ea typeface="Calibri" panose="020F0502020204030204" pitchFamily="34" charset="0"/>
                <a:cs typeface="Calibri" panose="020F0502020204030204" pitchFamily="34" charset="0"/>
              </a:rPr>
              <a:t> en Côte d’Ivoire</a:t>
            </a:r>
          </a:p>
        </p:txBody>
      </p:sp>
    </p:spTree>
    <p:extLst>
      <p:ext uri="{BB962C8B-B14F-4D97-AF65-F5344CB8AC3E}">
        <p14:creationId xmlns:p14="http://schemas.microsoft.com/office/powerpoint/2010/main" val="3512136506"/>
      </p:ext>
    </p:extLst>
  </p:cSld>
  <p:clrMapOvr>
    <a:masterClrMapping/>
  </p:clrMapOvr>
  <p:extLst mod="1">
    <p:ext uri="{DCECCB84-F9BA-43D5-87BE-67443E8EF086}">
      <p15:sldGuideLst xmlns:p15="http://schemas.microsoft.com/office/powerpoint/2012/main">
        <p15:guide id="1" orient="horz" pos="2381" userDrawn="1">
          <p15:clr>
            <a:srgbClr val="FBAE40"/>
          </p15:clr>
        </p15:guide>
        <p15:guide id="2" pos="3368" userDrawn="1">
          <p15:clr>
            <a:srgbClr val="FBAE40"/>
          </p15:clr>
        </p15:guide>
        <p15:guide id="3" orient="horz" pos="406" userDrawn="1">
          <p15:clr>
            <a:srgbClr val="FBAE40"/>
          </p15:clr>
        </p15:guide>
        <p15:guide id="4" pos="38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CA1F40-0530-4711-B83E-807CD46BAF04}"/>
              </a:ext>
            </a:extLst>
          </p:cNvPr>
          <p:cNvSpPr>
            <a:spLocks noGrp="1"/>
          </p:cNvSpPr>
          <p:nvPr>
            <p:ph type="title"/>
          </p:nvPr>
        </p:nvSpPr>
        <p:spPr>
          <a:xfrm>
            <a:off x="0" y="486479"/>
            <a:ext cx="10086971" cy="419409"/>
          </a:xfrm>
          <a:solidFill>
            <a:schemeClr val="accent1"/>
          </a:solidFill>
        </p:spPr>
        <p:txBody>
          <a:bodyPr lIns="612000" tIns="36000" rIns="360000" bIns="36000">
            <a:noAutofit/>
          </a:bodyPr>
          <a:lstStyle>
            <a:lvl1pPr>
              <a:defRPr lang="de-DE" sz="1943" b="0" u="none" kern="120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de-DE" dirty="0"/>
              <a:t>Mastertitelformat bearbeiten</a:t>
            </a:r>
          </a:p>
        </p:txBody>
      </p:sp>
      <p:sp>
        <p:nvSpPr>
          <p:cNvPr id="10" name="Textfeld 9">
            <a:extLst>
              <a:ext uri="{FF2B5EF4-FFF2-40B4-BE49-F238E27FC236}">
                <a16:creationId xmlns:a16="http://schemas.microsoft.com/office/drawing/2014/main" id="{76C6A507-AB3B-49A2-BE90-1DF73897A838}"/>
              </a:ext>
            </a:extLst>
          </p:cNvPr>
          <p:cNvSpPr txBox="1"/>
          <p:nvPr userDrawn="1"/>
        </p:nvSpPr>
        <p:spPr>
          <a:xfrm>
            <a:off x="9408795" y="7039343"/>
            <a:ext cx="678176" cy="184666"/>
          </a:xfrm>
          <a:prstGeom prst="rect">
            <a:avLst/>
          </a:prstGeom>
          <a:noFill/>
        </p:spPr>
        <p:txBody>
          <a:bodyPr wrap="square" lIns="0" tIns="0" rIns="0" bIns="0" rtlCol="0">
            <a:spAutoFit/>
          </a:bodyPr>
          <a:lstStyle/>
          <a:p>
            <a:pPr algn="r"/>
            <a:fld id="{BFA52FE3-0440-4D46-AB6A-08434D195195}" type="slidenum">
              <a:rPr lang="de-DE" sz="1200" b="1" smtClean="0">
                <a:solidFill>
                  <a:schemeClr val="accent3"/>
                </a:solidFill>
                <a:latin typeface="Calibri" panose="020F0502020204030204" pitchFamily="34" charset="0"/>
                <a:ea typeface="Calibri" panose="020F0502020204030204" pitchFamily="34" charset="0"/>
                <a:cs typeface="Calibri" panose="020F0502020204030204" pitchFamily="34" charset="0"/>
              </a:rPr>
              <a:pPr algn="r"/>
              <a:t>‹Nr.›</a:t>
            </a:fld>
            <a:endParaRPr lang="de-DE" sz="1200" b="1"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4" name="Gerader Verbinder 13">
            <a:extLst>
              <a:ext uri="{FF2B5EF4-FFF2-40B4-BE49-F238E27FC236}">
                <a16:creationId xmlns:a16="http://schemas.microsoft.com/office/drawing/2014/main" id="{3C53ADA3-C80E-4396-8405-AD6B710045EB}"/>
              </a:ext>
            </a:extLst>
          </p:cNvPr>
          <p:cNvCxnSpPr>
            <a:cxnSpLocks/>
          </p:cNvCxnSpPr>
          <p:nvPr userDrawn="1"/>
        </p:nvCxnSpPr>
        <p:spPr>
          <a:xfrm>
            <a:off x="0" y="7139511"/>
            <a:ext cx="9480808" cy="0"/>
          </a:xfrm>
          <a:prstGeom prst="line">
            <a:avLst/>
          </a:prstGeom>
          <a:ln w="38100"/>
        </p:spPr>
        <p:style>
          <a:lnRef idx="2">
            <a:schemeClr val="accent3"/>
          </a:lnRef>
          <a:fillRef idx="0">
            <a:schemeClr val="accent3"/>
          </a:fillRef>
          <a:effectRef idx="1">
            <a:schemeClr val="accent3"/>
          </a:effectRef>
          <a:fontRef idx="minor">
            <a:schemeClr val="tx1"/>
          </a:fontRef>
        </p:style>
      </p:cxnSp>
      <p:sp>
        <p:nvSpPr>
          <p:cNvPr id="5" name="Textplatzhalter 4">
            <a:extLst>
              <a:ext uri="{FF2B5EF4-FFF2-40B4-BE49-F238E27FC236}">
                <a16:creationId xmlns:a16="http://schemas.microsoft.com/office/drawing/2014/main" id="{50A42733-3E45-4162-81A5-25D918187A5B}"/>
              </a:ext>
            </a:extLst>
          </p:cNvPr>
          <p:cNvSpPr>
            <a:spLocks noGrp="1"/>
          </p:cNvSpPr>
          <p:nvPr>
            <p:ph type="body" sz="quarter" idx="10" hasCustomPrompt="1"/>
          </p:nvPr>
        </p:nvSpPr>
        <p:spPr>
          <a:xfrm>
            <a:off x="593725" y="1241385"/>
            <a:ext cx="4751388" cy="221599"/>
          </a:xfrm>
        </p:spPr>
        <p:txBody>
          <a:bodyPr lIns="0" tIns="0" rIns="0" bIns="0">
            <a:spAutoFit/>
          </a:bodyPr>
          <a:lstStyle>
            <a:lvl1pPr marL="0" indent="0">
              <a:buNone/>
              <a:defRPr sz="1600" b="1">
                <a:latin typeface="Calibri" panose="020F0502020204030204" pitchFamily="34" charset="0"/>
                <a:ea typeface="Calibri" panose="020F0502020204030204" pitchFamily="34" charset="0"/>
                <a:cs typeface="Calibri" panose="020F0502020204030204" pitchFamily="34" charset="0"/>
              </a:defRPr>
            </a:lvl1pPr>
            <a:lvl2pPr>
              <a:defRPr>
                <a:latin typeface="Calibri" panose="020F0502020204030204" pitchFamily="34" charset="0"/>
                <a:ea typeface="Calibri" panose="020F0502020204030204" pitchFamily="34" charset="0"/>
                <a:cs typeface="Calibri" panose="020F0502020204030204" pitchFamily="34" charset="0"/>
              </a:defRPr>
            </a:lvl2pPr>
            <a:lvl3pPr>
              <a:defRPr>
                <a:latin typeface="Calibri" panose="020F0502020204030204" pitchFamily="34" charset="0"/>
                <a:ea typeface="Calibri" panose="020F0502020204030204" pitchFamily="34" charset="0"/>
                <a:cs typeface="Calibri" panose="020F0502020204030204" pitchFamily="34" charset="0"/>
              </a:defRPr>
            </a:lvl3pPr>
            <a:lvl4pPr>
              <a:defRPr>
                <a:latin typeface="Calibri" panose="020F0502020204030204" pitchFamily="34" charset="0"/>
                <a:ea typeface="Calibri" panose="020F0502020204030204" pitchFamily="34" charset="0"/>
                <a:cs typeface="Calibri" panose="020F0502020204030204" pitchFamily="34" charset="0"/>
              </a:defRPr>
            </a:lvl4pPr>
            <a:lvl5pPr>
              <a:defRPr>
                <a:latin typeface="Calibri" panose="020F0502020204030204" pitchFamily="34" charset="0"/>
                <a:ea typeface="Calibri" panose="020F0502020204030204" pitchFamily="34" charset="0"/>
                <a:cs typeface="Calibri" panose="020F0502020204030204" pitchFamily="34" charset="0"/>
              </a:defRPr>
            </a:lvl5pPr>
          </a:lstStyle>
          <a:p>
            <a:pPr lvl="0"/>
            <a:r>
              <a:rPr lang="de-DE" dirty="0"/>
              <a:t>16</a:t>
            </a:r>
          </a:p>
        </p:txBody>
      </p:sp>
    </p:spTree>
    <p:extLst>
      <p:ext uri="{BB962C8B-B14F-4D97-AF65-F5344CB8AC3E}">
        <p14:creationId xmlns:p14="http://schemas.microsoft.com/office/powerpoint/2010/main" val="4088461071"/>
      </p:ext>
    </p:extLst>
  </p:cSld>
  <p:clrMapOvr>
    <a:masterClrMapping/>
  </p:clrMapOvr>
  <p:hf hdr="0" ftr="0" dt="0"/>
  <p:extLst mod="1">
    <p:ext uri="{DCECCB84-F9BA-43D5-87BE-67443E8EF086}">
      <p15:sldGuideLst xmlns:p15="http://schemas.microsoft.com/office/powerpoint/2012/main">
        <p15:guide id="1" orient="horz" pos="2381" userDrawn="1">
          <p15:clr>
            <a:srgbClr val="FBAE40"/>
          </p15:clr>
        </p15:guide>
        <p15:guide id="2" pos="3368" userDrawn="1">
          <p15:clr>
            <a:srgbClr val="FBAE40"/>
          </p15:clr>
        </p15:guide>
        <p15:guide id="3" orient="horz" pos="317" userDrawn="1">
          <p15:clr>
            <a:srgbClr val="FBAE40"/>
          </p15:clr>
        </p15:guide>
        <p15:guide id="4" pos="374" userDrawn="1">
          <p15:clr>
            <a:srgbClr val="FBAE40"/>
          </p15:clr>
        </p15:guide>
        <p15:guide id="5" orient="horz" pos="884" userDrawn="1">
          <p15:clr>
            <a:srgbClr val="FBAE40"/>
          </p15:clr>
        </p15:guide>
        <p15:guide id="6" pos="6361" userDrawn="1">
          <p15:clr>
            <a:srgbClr val="FBAE40"/>
          </p15:clr>
        </p15:guide>
        <p15:guide id="7" orient="horz" pos="4506" userDrawn="1">
          <p15:clr>
            <a:srgbClr val="FBAE40"/>
          </p15:clr>
        </p15:guide>
        <p15:guide id="8" orient="horz" pos="106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450DC2-6784-B00A-3419-9BC64EEC1F2A}"/>
              </a:ext>
            </a:extLst>
          </p:cNvPr>
          <p:cNvSpPr>
            <a:spLocks noGrp="1"/>
          </p:cNvSpPr>
          <p:nvPr>
            <p:ph type="title"/>
          </p:nvPr>
        </p:nvSpPr>
        <p:spPr>
          <a:xfrm>
            <a:off x="729495" y="1884671"/>
            <a:ext cx="9221689" cy="3144614"/>
          </a:xfrm>
        </p:spPr>
        <p:txBody>
          <a:bodyPr anchor="b"/>
          <a:lstStyle>
            <a:lvl1pPr>
              <a:defRPr sz="5262"/>
            </a:lvl1pPr>
          </a:lstStyle>
          <a:p>
            <a:r>
              <a:rPr lang="de-DE"/>
              <a:t>Mastertitelformat bearbeiten</a:t>
            </a:r>
          </a:p>
        </p:txBody>
      </p:sp>
      <p:sp>
        <p:nvSpPr>
          <p:cNvPr id="3" name="Textplatzhalter 2">
            <a:extLst>
              <a:ext uri="{FF2B5EF4-FFF2-40B4-BE49-F238E27FC236}">
                <a16:creationId xmlns:a16="http://schemas.microsoft.com/office/drawing/2014/main" id="{633305D6-E4B2-E39A-A2DF-07CC3FDB3B8B}"/>
              </a:ext>
            </a:extLst>
          </p:cNvPr>
          <p:cNvSpPr>
            <a:spLocks noGrp="1"/>
          </p:cNvSpPr>
          <p:nvPr>
            <p:ph type="body" idx="1"/>
          </p:nvPr>
        </p:nvSpPr>
        <p:spPr>
          <a:xfrm>
            <a:off x="729495" y="5059036"/>
            <a:ext cx="9221689" cy="1653678"/>
          </a:xfrm>
        </p:spPr>
        <p:txBody>
          <a:bodyPr/>
          <a:lstStyle>
            <a:lvl1pPr marL="0" indent="0">
              <a:buNone/>
              <a:defRPr sz="2105">
                <a:solidFill>
                  <a:schemeClr val="tx1">
                    <a:tint val="82000"/>
                  </a:schemeClr>
                </a:solidFill>
              </a:defRPr>
            </a:lvl1pPr>
            <a:lvl2pPr marL="400933" indent="0">
              <a:buNone/>
              <a:defRPr sz="1754">
                <a:solidFill>
                  <a:schemeClr val="tx1">
                    <a:tint val="82000"/>
                  </a:schemeClr>
                </a:solidFill>
              </a:defRPr>
            </a:lvl2pPr>
            <a:lvl3pPr marL="801866" indent="0">
              <a:buNone/>
              <a:defRPr sz="1579">
                <a:solidFill>
                  <a:schemeClr val="tx1">
                    <a:tint val="82000"/>
                  </a:schemeClr>
                </a:solidFill>
              </a:defRPr>
            </a:lvl3pPr>
            <a:lvl4pPr marL="1202799" indent="0">
              <a:buNone/>
              <a:defRPr sz="1403">
                <a:solidFill>
                  <a:schemeClr val="tx1">
                    <a:tint val="82000"/>
                  </a:schemeClr>
                </a:solidFill>
              </a:defRPr>
            </a:lvl4pPr>
            <a:lvl5pPr marL="1603732" indent="0">
              <a:buNone/>
              <a:defRPr sz="1403">
                <a:solidFill>
                  <a:schemeClr val="tx1">
                    <a:tint val="82000"/>
                  </a:schemeClr>
                </a:solidFill>
              </a:defRPr>
            </a:lvl5pPr>
            <a:lvl6pPr marL="2004665" indent="0">
              <a:buNone/>
              <a:defRPr sz="1403">
                <a:solidFill>
                  <a:schemeClr val="tx1">
                    <a:tint val="82000"/>
                  </a:schemeClr>
                </a:solidFill>
              </a:defRPr>
            </a:lvl6pPr>
            <a:lvl7pPr marL="2405598" indent="0">
              <a:buNone/>
              <a:defRPr sz="1403">
                <a:solidFill>
                  <a:schemeClr val="tx1">
                    <a:tint val="82000"/>
                  </a:schemeClr>
                </a:solidFill>
              </a:defRPr>
            </a:lvl7pPr>
            <a:lvl8pPr marL="2806531" indent="0">
              <a:buNone/>
              <a:defRPr sz="1403">
                <a:solidFill>
                  <a:schemeClr val="tx1">
                    <a:tint val="82000"/>
                  </a:schemeClr>
                </a:solidFill>
              </a:defRPr>
            </a:lvl8pPr>
            <a:lvl9pPr marL="3207464" indent="0">
              <a:buNone/>
              <a:defRPr sz="1403">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0223F03-C26A-95E6-511A-19904AEAF3B7}"/>
              </a:ext>
            </a:extLst>
          </p:cNvPr>
          <p:cNvSpPr>
            <a:spLocks noGrp="1"/>
          </p:cNvSpPr>
          <p:nvPr>
            <p:ph type="dt" sz="half" idx="10"/>
          </p:nvPr>
        </p:nvSpPr>
        <p:spPr/>
        <p:txBody>
          <a:bodyPr/>
          <a:lstStyle/>
          <a:p>
            <a:fld id="{86BE3022-A661-4EBB-92E2-3FD46274B629}" type="datetime1">
              <a:rPr lang="de-DE" smtClean="0"/>
              <a:t>04.07.2025</a:t>
            </a:fld>
            <a:endParaRPr lang="de-DE"/>
          </a:p>
        </p:txBody>
      </p:sp>
      <p:sp>
        <p:nvSpPr>
          <p:cNvPr id="5" name="Fußzeilenplatzhalter 4">
            <a:extLst>
              <a:ext uri="{FF2B5EF4-FFF2-40B4-BE49-F238E27FC236}">
                <a16:creationId xmlns:a16="http://schemas.microsoft.com/office/drawing/2014/main" id="{4C54F7EE-0706-5515-DE2F-000209F3BB6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0F3FC7D-311B-9C76-FD28-5EFDB9C395AD}"/>
              </a:ext>
            </a:extLst>
          </p:cNvPr>
          <p:cNvSpPr>
            <a:spLocks noGrp="1"/>
          </p:cNvSpPr>
          <p:nvPr>
            <p:ph type="sldNum" sz="quarter" idx="12"/>
          </p:nvPr>
        </p:nvSpPr>
        <p:spPr/>
        <p:txBody>
          <a:bodyPr/>
          <a:lstStyle/>
          <a:p>
            <a:fld id="{591CB687-E848-4F6E-A1C8-4A8B63F479E1}" type="slidenum">
              <a:rPr lang="de-DE" smtClean="0"/>
              <a:t>‹Nr.›</a:t>
            </a:fld>
            <a:endParaRPr lang="de-DE"/>
          </a:p>
        </p:txBody>
      </p:sp>
    </p:spTree>
    <p:extLst>
      <p:ext uri="{BB962C8B-B14F-4D97-AF65-F5344CB8AC3E}">
        <p14:creationId xmlns:p14="http://schemas.microsoft.com/office/powerpoint/2010/main" val="3660516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150CD-8158-7E8E-480D-2CDF1E7EA01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3693117-4F68-2693-2707-5A0A8B015E95}"/>
              </a:ext>
            </a:extLst>
          </p:cNvPr>
          <p:cNvSpPr>
            <a:spLocks noGrp="1"/>
          </p:cNvSpPr>
          <p:nvPr>
            <p:ph sz="half" idx="1"/>
          </p:nvPr>
        </p:nvSpPr>
        <p:spPr>
          <a:xfrm>
            <a:off x="735062" y="2012414"/>
            <a:ext cx="4544021" cy="479654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CBF65DE6-F140-B062-AB53-51D7C3A0EC77}"/>
              </a:ext>
            </a:extLst>
          </p:cNvPr>
          <p:cNvSpPr>
            <a:spLocks noGrp="1"/>
          </p:cNvSpPr>
          <p:nvPr>
            <p:ph sz="half" idx="2"/>
          </p:nvPr>
        </p:nvSpPr>
        <p:spPr>
          <a:xfrm>
            <a:off x="5412732" y="2012414"/>
            <a:ext cx="4544021" cy="479654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FB7C28B7-F863-72E7-45ED-A84E65D08B32}"/>
              </a:ext>
            </a:extLst>
          </p:cNvPr>
          <p:cNvSpPr>
            <a:spLocks noGrp="1"/>
          </p:cNvSpPr>
          <p:nvPr>
            <p:ph type="dt" sz="half" idx="10"/>
          </p:nvPr>
        </p:nvSpPr>
        <p:spPr/>
        <p:txBody>
          <a:bodyPr/>
          <a:lstStyle/>
          <a:p>
            <a:fld id="{871D65C9-817F-424D-A81F-DFF01A952E02}" type="datetime1">
              <a:rPr lang="de-DE" smtClean="0"/>
              <a:t>04.07.2025</a:t>
            </a:fld>
            <a:endParaRPr lang="de-DE"/>
          </a:p>
        </p:txBody>
      </p:sp>
      <p:sp>
        <p:nvSpPr>
          <p:cNvPr id="6" name="Fußzeilenplatzhalter 5">
            <a:extLst>
              <a:ext uri="{FF2B5EF4-FFF2-40B4-BE49-F238E27FC236}">
                <a16:creationId xmlns:a16="http://schemas.microsoft.com/office/drawing/2014/main" id="{57A55590-1302-D585-91AC-79B5F6AC64C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817DC77-E26D-C530-530C-1B0C45567A22}"/>
              </a:ext>
            </a:extLst>
          </p:cNvPr>
          <p:cNvSpPr>
            <a:spLocks noGrp="1"/>
          </p:cNvSpPr>
          <p:nvPr>
            <p:ph type="sldNum" sz="quarter" idx="12"/>
          </p:nvPr>
        </p:nvSpPr>
        <p:spPr/>
        <p:txBody>
          <a:bodyPr/>
          <a:lstStyle/>
          <a:p>
            <a:fld id="{591CB687-E848-4F6E-A1C8-4A8B63F479E1}" type="slidenum">
              <a:rPr lang="de-DE" smtClean="0"/>
              <a:t>‹Nr.›</a:t>
            </a:fld>
            <a:endParaRPr lang="de-DE"/>
          </a:p>
        </p:txBody>
      </p:sp>
    </p:spTree>
    <p:extLst>
      <p:ext uri="{BB962C8B-B14F-4D97-AF65-F5344CB8AC3E}">
        <p14:creationId xmlns:p14="http://schemas.microsoft.com/office/powerpoint/2010/main" val="2288334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13B713-E98D-DF5C-7B6A-FDEB65C170D5}"/>
              </a:ext>
            </a:extLst>
          </p:cNvPr>
          <p:cNvSpPr>
            <a:spLocks noGrp="1"/>
          </p:cNvSpPr>
          <p:nvPr>
            <p:ph type="title"/>
          </p:nvPr>
        </p:nvSpPr>
        <p:spPr>
          <a:xfrm>
            <a:off x="736456" y="402484"/>
            <a:ext cx="9221689" cy="1461188"/>
          </a:xfrm>
        </p:spPr>
        <p:txBody>
          <a:bodyPr/>
          <a:lstStyle/>
          <a:p>
            <a:r>
              <a:rPr lang="de-DE"/>
              <a:t>Mastertitelformat bearbeiten</a:t>
            </a:r>
          </a:p>
        </p:txBody>
      </p:sp>
      <p:sp>
        <p:nvSpPr>
          <p:cNvPr id="3" name="Textplatzhalter 2">
            <a:extLst>
              <a:ext uri="{FF2B5EF4-FFF2-40B4-BE49-F238E27FC236}">
                <a16:creationId xmlns:a16="http://schemas.microsoft.com/office/drawing/2014/main" id="{896BDC52-E8C0-F241-2353-4B2743D5637A}"/>
              </a:ext>
            </a:extLst>
          </p:cNvPr>
          <p:cNvSpPr>
            <a:spLocks noGrp="1"/>
          </p:cNvSpPr>
          <p:nvPr>
            <p:ph type="body" idx="1"/>
          </p:nvPr>
        </p:nvSpPr>
        <p:spPr>
          <a:xfrm>
            <a:off x="736455" y="1853171"/>
            <a:ext cx="4523138" cy="908210"/>
          </a:xfrm>
        </p:spPr>
        <p:txBody>
          <a:bodyPr anchor="b"/>
          <a:lstStyle>
            <a:lvl1pPr marL="0" indent="0">
              <a:buNone/>
              <a:defRPr sz="2105" b="1"/>
            </a:lvl1pPr>
            <a:lvl2pPr marL="400933" indent="0">
              <a:buNone/>
              <a:defRPr sz="1754" b="1"/>
            </a:lvl2pPr>
            <a:lvl3pPr marL="801866" indent="0">
              <a:buNone/>
              <a:defRPr sz="1579" b="1"/>
            </a:lvl3pPr>
            <a:lvl4pPr marL="1202799" indent="0">
              <a:buNone/>
              <a:defRPr sz="1403" b="1"/>
            </a:lvl4pPr>
            <a:lvl5pPr marL="1603732" indent="0">
              <a:buNone/>
              <a:defRPr sz="1403" b="1"/>
            </a:lvl5pPr>
            <a:lvl6pPr marL="2004665" indent="0">
              <a:buNone/>
              <a:defRPr sz="1403" b="1"/>
            </a:lvl6pPr>
            <a:lvl7pPr marL="2405598" indent="0">
              <a:buNone/>
              <a:defRPr sz="1403" b="1"/>
            </a:lvl7pPr>
            <a:lvl8pPr marL="2806531" indent="0">
              <a:buNone/>
              <a:defRPr sz="1403" b="1"/>
            </a:lvl8pPr>
            <a:lvl9pPr marL="3207464" indent="0">
              <a:buNone/>
              <a:defRPr sz="1403" b="1"/>
            </a:lvl9pPr>
          </a:lstStyle>
          <a:p>
            <a:pPr lvl="0"/>
            <a:r>
              <a:rPr lang="de-DE"/>
              <a:t>Mastertextformat bearbeiten</a:t>
            </a:r>
          </a:p>
        </p:txBody>
      </p:sp>
      <p:sp>
        <p:nvSpPr>
          <p:cNvPr id="4" name="Inhaltsplatzhalter 3">
            <a:extLst>
              <a:ext uri="{FF2B5EF4-FFF2-40B4-BE49-F238E27FC236}">
                <a16:creationId xmlns:a16="http://schemas.microsoft.com/office/drawing/2014/main" id="{AE1A26DE-DE47-233D-1444-07EA88CF7A33}"/>
              </a:ext>
            </a:extLst>
          </p:cNvPr>
          <p:cNvSpPr>
            <a:spLocks noGrp="1"/>
          </p:cNvSpPr>
          <p:nvPr>
            <p:ph sz="half" idx="2"/>
          </p:nvPr>
        </p:nvSpPr>
        <p:spPr>
          <a:xfrm>
            <a:off x="736455" y="2761381"/>
            <a:ext cx="4523138" cy="406157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2123010A-4DEC-1C70-3196-C36286497BBC}"/>
              </a:ext>
            </a:extLst>
          </p:cNvPr>
          <p:cNvSpPr>
            <a:spLocks noGrp="1"/>
          </p:cNvSpPr>
          <p:nvPr>
            <p:ph type="body" sz="quarter" idx="3"/>
          </p:nvPr>
        </p:nvSpPr>
        <p:spPr>
          <a:xfrm>
            <a:off x="5412732" y="1853171"/>
            <a:ext cx="4545413" cy="908210"/>
          </a:xfrm>
        </p:spPr>
        <p:txBody>
          <a:bodyPr anchor="b"/>
          <a:lstStyle>
            <a:lvl1pPr marL="0" indent="0">
              <a:buNone/>
              <a:defRPr sz="2105" b="1"/>
            </a:lvl1pPr>
            <a:lvl2pPr marL="400933" indent="0">
              <a:buNone/>
              <a:defRPr sz="1754" b="1"/>
            </a:lvl2pPr>
            <a:lvl3pPr marL="801866" indent="0">
              <a:buNone/>
              <a:defRPr sz="1579" b="1"/>
            </a:lvl3pPr>
            <a:lvl4pPr marL="1202799" indent="0">
              <a:buNone/>
              <a:defRPr sz="1403" b="1"/>
            </a:lvl4pPr>
            <a:lvl5pPr marL="1603732" indent="0">
              <a:buNone/>
              <a:defRPr sz="1403" b="1"/>
            </a:lvl5pPr>
            <a:lvl6pPr marL="2004665" indent="0">
              <a:buNone/>
              <a:defRPr sz="1403" b="1"/>
            </a:lvl6pPr>
            <a:lvl7pPr marL="2405598" indent="0">
              <a:buNone/>
              <a:defRPr sz="1403" b="1"/>
            </a:lvl7pPr>
            <a:lvl8pPr marL="2806531" indent="0">
              <a:buNone/>
              <a:defRPr sz="1403" b="1"/>
            </a:lvl8pPr>
            <a:lvl9pPr marL="3207464" indent="0">
              <a:buNone/>
              <a:defRPr sz="1403" b="1"/>
            </a:lvl9pPr>
          </a:lstStyle>
          <a:p>
            <a:pPr lvl="0"/>
            <a:r>
              <a:rPr lang="de-DE"/>
              <a:t>Mastertextformat bearbeiten</a:t>
            </a:r>
          </a:p>
        </p:txBody>
      </p:sp>
      <p:sp>
        <p:nvSpPr>
          <p:cNvPr id="6" name="Inhaltsplatzhalter 5">
            <a:extLst>
              <a:ext uri="{FF2B5EF4-FFF2-40B4-BE49-F238E27FC236}">
                <a16:creationId xmlns:a16="http://schemas.microsoft.com/office/drawing/2014/main" id="{A6FD74D7-27D8-699A-1111-F148F435F120}"/>
              </a:ext>
            </a:extLst>
          </p:cNvPr>
          <p:cNvSpPr>
            <a:spLocks noGrp="1"/>
          </p:cNvSpPr>
          <p:nvPr>
            <p:ph sz="quarter" idx="4"/>
          </p:nvPr>
        </p:nvSpPr>
        <p:spPr>
          <a:xfrm>
            <a:off x="5412732" y="2761381"/>
            <a:ext cx="4545413" cy="406157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454CB7C4-43A2-50F1-6252-C7D8A4ABCB6E}"/>
              </a:ext>
            </a:extLst>
          </p:cNvPr>
          <p:cNvSpPr>
            <a:spLocks noGrp="1"/>
          </p:cNvSpPr>
          <p:nvPr>
            <p:ph type="dt" sz="half" idx="10"/>
          </p:nvPr>
        </p:nvSpPr>
        <p:spPr/>
        <p:txBody>
          <a:bodyPr/>
          <a:lstStyle/>
          <a:p>
            <a:fld id="{A72F5D3B-EDFA-4F41-90F6-50080CC85D5B}" type="datetime1">
              <a:rPr lang="de-DE" smtClean="0"/>
              <a:t>04.07.2025</a:t>
            </a:fld>
            <a:endParaRPr lang="de-DE"/>
          </a:p>
        </p:txBody>
      </p:sp>
      <p:sp>
        <p:nvSpPr>
          <p:cNvPr id="8" name="Fußzeilenplatzhalter 7">
            <a:extLst>
              <a:ext uri="{FF2B5EF4-FFF2-40B4-BE49-F238E27FC236}">
                <a16:creationId xmlns:a16="http://schemas.microsoft.com/office/drawing/2014/main" id="{6BE305B8-161F-35D3-29E6-AF8DBE5A4C24}"/>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0AD5FF02-52C3-5727-178C-BB20F1DC447C}"/>
              </a:ext>
            </a:extLst>
          </p:cNvPr>
          <p:cNvSpPr>
            <a:spLocks noGrp="1"/>
          </p:cNvSpPr>
          <p:nvPr>
            <p:ph type="sldNum" sz="quarter" idx="12"/>
          </p:nvPr>
        </p:nvSpPr>
        <p:spPr/>
        <p:txBody>
          <a:bodyPr/>
          <a:lstStyle/>
          <a:p>
            <a:fld id="{591CB687-E848-4F6E-A1C8-4A8B63F479E1}" type="slidenum">
              <a:rPr lang="de-DE" smtClean="0"/>
              <a:t>‹Nr.›</a:t>
            </a:fld>
            <a:endParaRPr lang="de-DE"/>
          </a:p>
        </p:txBody>
      </p:sp>
    </p:spTree>
    <p:extLst>
      <p:ext uri="{BB962C8B-B14F-4D97-AF65-F5344CB8AC3E}">
        <p14:creationId xmlns:p14="http://schemas.microsoft.com/office/powerpoint/2010/main" val="2622256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6F575D-FF92-1F6D-EF73-D28BE14D57D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6DB72271-4281-5873-CCEB-226D6B94E960}"/>
              </a:ext>
            </a:extLst>
          </p:cNvPr>
          <p:cNvSpPr>
            <a:spLocks noGrp="1"/>
          </p:cNvSpPr>
          <p:nvPr>
            <p:ph type="dt" sz="half" idx="10"/>
          </p:nvPr>
        </p:nvSpPr>
        <p:spPr/>
        <p:txBody>
          <a:bodyPr/>
          <a:lstStyle/>
          <a:p>
            <a:fld id="{CBC6AE67-2EC9-4633-9F16-18A91E2C8893}" type="datetime1">
              <a:rPr lang="de-DE" smtClean="0"/>
              <a:t>04.07.2025</a:t>
            </a:fld>
            <a:endParaRPr lang="de-DE"/>
          </a:p>
        </p:txBody>
      </p:sp>
      <p:sp>
        <p:nvSpPr>
          <p:cNvPr id="4" name="Fußzeilenplatzhalter 3">
            <a:extLst>
              <a:ext uri="{FF2B5EF4-FFF2-40B4-BE49-F238E27FC236}">
                <a16:creationId xmlns:a16="http://schemas.microsoft.com/office/drawing/2014/main" id="{703D4D76-6B43-5FC0-23CC-468F778636B7}"/>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5895040B-51B1-E659-A899-49128565429B}"/>
              </a:ext>
            </a:extLst>
          </p:cNvPr>
          <p:cNvSpPr>
            <a:spLocks noGrp="1"/>
          </p:cNvSpPr>
          <p:nvPr>
            <p:ph type="sldNum" sz="quarter" idx="12"/>
          </p:nvPr>
        </p:nvSpPr>
        <p:spPr/>
        <p:txBody>
          <a:bodyPr/>
          <a:lstStyle/>
          <a:p>
            <a:fld id="{591CB687-E848-4F6E-A1C8-4A8B63F479E1}" type="slidenum">
              <a:rPr lang="de-DE" smtClean="0"/>
              <a:t>‹Nr.›</a:t>
            </a:fld>
            <a:endParaRPr lang="de-DE"/>
          </a:p>
        </p:txBody>
      </p:sp>
    </p:spTree>
    <p:extLst>
      <p:ext uri="{BB962C8B-B14F-4D97-AF65-F5344CB8AC3E}">
        <p14:creationId xmlns:p14="http://schemas.microsoft.com/office/powerpoint/2010/main" val="3184473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88C7405-B29D-D996-497D-124F6BC10E38}"/>
              </a:ext>
            </a:extLst>
          </p:cNvPr>
          <p:cNvSpPr>
            <a:spLocks noGrp="1"/>
          </p:cNvSpPr>
          <p:nvPr>
            <p:ph type="dt" sz="half" idx="10"/>
          </p:nvPr>
        </p:nvSpPr>
        <p:spPr/>
        <p:txBody>
          <a:bodyPr/>
          <a:lstStyle/>
          <a:p>
            <a:fld id="{111F41C1-3755-4C19-A8D9-AAC4A7C67F2C}" type="datetime1">
              <a:rPr lang="de-DE" smtClean="0"/>
              <a:t>04.07.2025</a:t>
            </a:fld>
            <a:endParaRPr lang="de-DE"/>
          </a:p>
        </p:txBody>
      </p:sp>
      <p:sp>
        <p:nvSpPr>
          <p:cNvPr id="3" name="Fußzeilenplatzhalter 2">
            <a:extLst>
              <a:ext uri="{FF2B5EF4-FFF2-40B4-BE49-F238E27FC236}">
                <a16:creationId xmlns:a16="http://schemas.microsoft.com/office/drawing/2014/main" id="{69305897-8594-618A-E081-9EA9A9378477}"/>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8D638DC0-6A2B-4AA3-CF58-41C64AA6DD73}"/>
              </a:ext>
            </a:extLst>
          </p:cNvPr>
          <p:cNvSpPr>
            <a:spLocks noGrp="1"/>
          </p:cNvSpPr>
          <p:nvPr>
            <p:ph type="sldNum" sz="quarter" idx="12"/>
          </p:nvPr>
        </p:nvSpPr>
        <p:spPr/>
        <p:txBody>
          <a:bodyPr/>
          <a:lstStyle/>
          <a:p>
            <a:fld id="{591CB687-E848-4F6E-A1C8-4A8B63F479E1}" type="slidenum">
              <a:rPr lang="de-DE" smtClean="0"/>
              <a:t>‹Nr.›</a:t>
            </a:fld>
            <a:endParaRPr lang="de-DE"/>
          </a:p>
        </p:txBody>
      </p:sp>
    </p:spTree>
    <p:extLst>
      <p:ext uri="{BB962C8B-B14F-4D97-AF65-F5344CB8AC3E}">
        <p14:creationId xmlns:p14="http://schemas.microsoft.com/office/powerpoint/2010/main" val="2367397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034C74-0E8C-B04F-E162-E3F38A47B475}"/>
              </a:ext>
            </a:extLst>
          </p:cNvPr>
          <p:cNvSpPr>
            <a:spLocks noGrp="1"/>
          </p:cNvSpPr>
          <p:nvPr>
            <p:ph type="title"/>
          </p:nvPr>
        </p:nvSpPr>
        <p:spPr>
          <a:xfrm>
            <a:off x="736457" y="503978"/>
            <a:ext cx="3448388" cy="1763924"/>
          </a:xfrm>
        </p:spPr>
        <p:txBody>
          <a:bodyPr anchor="b"/>
          <a:lstStyle>
            <a:lvl1pPr>
              <a:defRPr sz="2806"/>
            </a:lvl1pPr>
          </a:lstStyle>
          <a:p>
            <a:r>
              <a:rPr lang="de-DE"/>
              <a:t>Mastertitelformat bearbeiten</a:t>
            </a:r>
          </a:p>
        </p:txBody>
      </p:sp>
      <p:sp>
        <p:nvSpPr>
          <p:cNvPr id="3" name="Inhaltsplatzhalter 2">
            <a:extLst>
              <a:ext uri="{FF2B5EF4-FFF2-40B4-BE49-F238E27FC236}">
                <a16:creationId xmlns:a16="http://schemas.microsoft.com/office/drawing/2014/main" id="{39D4D305-1402-DDCE-4B38-453D90C129E3}"/>
              </a:ext>
            </a:extLst>
          </p:cNvPr>
          <p:cNvSpPr>
            <a:spLocks noGrp="1"/>
          </p:cNvSpPr>
          <p:nvPr>
            <p:ph idx="1"/>
          </p:nvPr>
        </p:nvSpPr>
        <p:spPr>
          <a:xfrm>
            <a:off x="4545414" y="1088456"/>
            <a:ext cx="5412731" cy="5372269"/>
          </a:xfrm>
        </p:spPr>
        <p:txBody>
          <a:bodyPr/>
          <a:lstStyle>
            <a:lvl1pPr>
              <a:defRPr sz="2806"/>
            </a:lvl1pPr>
            <a:lvl2pPr>
              <a:defRPr sz="2455"/>
            </a:lvl2pPr>
            <a:lvl3pPr>
              <a:defRPr sz="2105"/>
            </a:lvl3pPr>
            <a:lvl4pPr>
              <a:defRPr sz="1754"/>
            </a:lvl4pPr>
            <a:lvl5pPr>
              <a:defRPr sz="1754"/>
            </a:lvl5pPr>
            <a:lvl6pPr>
              <a:defRPr sz="1754"/>
            </a:lvl6pPr>
            <a:lvl7pPr>
              <a:defRPr sz="1754"/>
            </a:lvl7pPr>
            <a:lvl8pPr>
              <a:defRPr sz="1754"/>
            </a:lvl8pPr>
            <a:lvl9pPr>
              <a:defRPr sz="1754"/>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3147EEEE-22F1-4393-DAFD-61EC7B10AA59}"/>
              </a:ext>
            </a:extLst>
          </p:cNvPr>
          <p:cNvSpPr>
            <a:spLocks noGrp="1"/>
          </p:cNvSpPr>
          <p:nvPr>
            <p:ph type="body" sz="half" idx="2"/>
          </p:nvPr>
        </p:nvSpPr>
        <p:spPr>
          <a:xfrm>
            <a:off x="736457" y="2267902"/>
            <a:ext cx="3448388" cy="4201570"/>
          </a:xfrm>
        </p:spPr>
        <p:txBody>
          <a:bodyPr/>
          <a:lstStyle>
            <a:lvl1pPr marL="0" indent="0">
              <a:buNone/>
              <a:defRPr sz="1403"/>
            </a:lvl1pPr>
            <a:lvl2pPr marL="400933" indent="0">
              <a:buNone/>
              <a:defRPr sz="1228"/>
            </a:lvl2pPr>
            <a:lvl3pPr marL="801866" indent="0">
              <a:buNone/>
              <a:defRPr sz="1052"/>
            </a:lvl3pPr>
            <a:lvl4pPr marL="1202799" indent="0">
              <a:buNone/>
              <a:defRPr sz="877"/>
            </a:lvl4pPr>
            <a:lvl5pPr marL="1603732" indent="0">
              <a:buNone/>
              <a:defRPr sz="877"/>
            </a:lvl5pPr>
            <a:lvl6pPr marL="2004665" indent="0">
              <a:buNone/>
              <a:defRPr sz="877"/>
            </a:lvl6pPr>
            <a:lvl7pPr marL="2405598" indent="0">
              <a:buNone/>
              <a:defRPr sz="877"/>
            </a:lvl7pPr>
            <a:lvl8pPr marL="2806531" indent="0">
              <a:buNone/>
              <a:defRPr sz="877"/>
            </a:lvl8pPr>
            <a:lvl9pPr marL="3207464" indent="0">
              <a:buNone/>
              <a:defRPr sz="877"/>
            </a:lvl9pPr>
          </a:lstStyle>
          <a:p>
            <a:pPr lvl="0"/>
            <a:r>
              <a:rPr lang="de-DE"/>
              <a:t>Mastertextformat bearbeiten</a:t>
            </a:r>
          </a:p>
        </p:txBody>
      </p:sp>
      <p:sp>
        <p:nvSpPr>
          <p:cNvPr id="5" name="Datumsplatzhalter 4">
            <a:extLst>
              <a:ext uri="{FF2B5EF4-FFF2-40B4-BE49-F238E27FC236}">
                <a16:creationId xmlns:a16="http://schemas.microsoft.com/office/drawing/2014/main" id="{334B79F7-F7BD-6EF7-79C5-DE47AFF85132}"/>
              </a:ext>
            </a:extLst>
          </p:cNvPr>
          <p:cNvSpPr>
            <a:spLocks noGrp="1"/>
          </p:cNvSpPr>
          <p:nvPr>
            <p:ph type="dt" sz="half" idx="10"/>
          </p:nvPr>
        </p:nvSpPr>
        <p:spPr/>
        <p:txBody>
          <a:bodyPr/>
          <a:lstStyle/>
          <a:p>
            <a:fld id="{A77C7F72-F76E-4828-890E-B076A6B1AF57}" type="datetime1">
              <a:rPr lang="de-DE" smtClean="0"/>
              <a:t>04.07.2025</a:t>
            </a:fld>
            <a:endParaRPr lang="de-DE"/>
          </a:p>
        </p:txBody>
      </p:sp>
      <p:sp>
        <p:nvSpPr>
          <p:cNvPr id="6" name="Fußzeilenplatzhalter 5">
            <a:extLst>
              <a:ext uri="{FF2B5EF4-FFF2-40B4-BE49-F238E27FC236}">
                <a16:creationId xmlns:a16="http://schemas.microsoft.com/office/drawing/2014/main" id="{102362EB-2F91-15B4-A111-6B44E0699B7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007AEE6-AAED-84D5-BED5-3F79BDF6070E}"/>
              </a:ext>
            </a:extLst>
          </p:cNvPr>
          <p:cNvSpPr>
            <a:spLocks noGrp="1"/>
          </p:cNvSpPr>
          <p:nvPr>
            <p:ph type="sldNum" sz="quarter" idx="12"/>
          </p:nvPr>
        </p:nvSpPr>
        <p:spPr/>
        <p:txBody>
          <a:bodyPr/>
          <a:lstStyle/>
          <a:p>
            <a:fld id="{591CB687-E848-4F6E-A1C8-4A8B63F479E1}" type="slidenum">
              <a:rPr lang="de-DE" smtClean="0"/>
              <a:t>‹Nr.›</a:t>
            </a:fld>
            <a:endParaRPr lang="de-DE"/>
          </a:p>
        </p:txBody>
      </p:sp>
    </p:spTree>
    <p:extLst>
      <p:ext uri="{BB962C8B-B14F-4D97-AF65-F5344CB8AC3E}">
        <p14:creationId xmlns:p14="http://schemas.microsoft.com/office/powerpoint/2010/main" val="74579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2842500-24D7-B915-FFB2-85CAC7FB41C4}"/>
              </a:ext>
            </a:extLst>
          </p:cNvPr>
          <p:cNvSpPr>
            <a:spLocks noGrp="1"/>
          </p:cNvSpPr>
          <p:nvPr>
            <p:ph type="title"/>
          </p:nvPr>
        </p:nvSpPr>
        <p:spPr>
          <a:xfrm>
            <a:off x="735064" y="402484"/>
            <a:ext cx="9221689" cy="1461188"/>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D76A5E4D-33E9-9478-80C4-2C90674BE452}"/>
              </a:ext>
            </a:extLst>
          </p:cNvPr>
          <p:cNvSpPr>
            <a:spLocks noGrp="1"/>
          </p:cNvSpPr>
          <p:nvPr>
            <p:ph type="body" idx="1"/>
          </p:nvPr>
        </p:nvSpPr>
        <p:spPr>
          <a:xfrm>
            <a:off x="735064" y="2012414"/>
            <a:ext cx="9221689" cy="4796544"/>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38B77F2-C01D-C66A-202A-583C9FDCAF5A}"/>
              </a:ext>
            </a:extLst>
          </p:cNvPr>
          <p:cNvSpPr>
            <a:spLocks noGrp="1"/>
          </p:cNvSpPr>
          <p:nvPr>
            <p:ph type="dt" sz="half" idx="2"/>
          </p:nvPr>
        </p:nvSpPr>
        <p:spPr>
          <a:xfrm>
            <a:off x="735063" y="7006701"/>
            <a:ext cx="2405658" cy="402483"/>
          </a:xfrm>
          <a:prstGeom prst="rect">
            <a:avLst/>
          </a:prstGeom>
        </p:spPr>
        <p:txBody>
          <a:bodyPr vert="horz" lIns="91440" tIns="45720" rIns="91440" bIns="45720" rtlCol="0" anchor="ctr"/>
          <a:lstStyle>
            <a:lvl1pPr algn="l">
              <a:defRPr sz="1052">
                <a:solidFill>
                  <a:schemeClr val="tx1">
                    <a:tint val="82000"/>
                  </a:schemeClr>
                </a:solidFill>
              </a:defRPr>
            </a:lvl1pPr>
          </a:lstStyle>
          <a:p>
            <a:fld id="{1B97EFB5-8B60-497A-AF13-C549DC07A235}" type="datetime1">
              <a:rPr lang="de-DE" smtClean="0"/>
              <a:t>04.07.2025</a:t>
            </a:fld>
            <a:endParaRPr lang="de-DE"/>
          </a:p>
        </p:txBody>
      </p:sp>
      <p:sp>
        <p:nvSpPr>
          <p:cNvPr id="5" name="Fußzeilenplatzhalter 4">
            <a:extLst>
              <a:ext uri="{FF2B5EF4-FFF2-40B4-BE49-F238E27FC236}">
                <a16:creationId xmlns:a16="http://schemas.microsoft.com/office/drawing/2014/main" id="{A9F36A34-50F8-37EE-CCB4-1792B335F6D2}"/>
              </a:ext>
            </a:extLst>
          </p:cNvPr>
          <p:cNvSpPr>
            <a:spLocks noGrp="1"/>
          </p:cNvSpPr>
          <p:nvPr>
            <p:ph type="ftr" sz="quarter" idx="3"/>
          </p:nvPr>
        </p:nvSpPr>
        <p:spPr>
          <a:xfrm>
            <a:off x="3541665" y="7006701"/>
            <a:ext cx="3608487" cy="402483"/>
          </a:xfrm>
          <a:prstGeom prst="rect">
            <a:avLst/>
          </a:prstGeom>
        </p:spPr>
        <p:txBody>
          <a:bodyPr vert="horz" lIns="91440" tIns="45720" rIns="91440" bIns="45720" rtlCol="0" anchor="ctr"/>
          <a:lstStyle>
            <a:lvl1pPr algn="ctr">
              <a:defRPr sz="1052">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5BF205B1-6F14-3328-954F-A91E0B0EA4A6}"/>
              </a:ext>
            </a:extLst>
          </p:cNvPr>
          <p:cNvSpPr>
            <a:spLocks noGrp="1"/>
          </p:cNvSpPr>
          <p:nvPr>
            <p:ph type="sldNum" sz="quarter" idx="4"/>
          </p:nvPr>
        </p:nvSpPr>
        <p:spPr>
          <a:xfrm>
            <a:off x="7551093" y="7006701"/>
            <a:ext cx="2405658" cy="402483"/>
          </a:xfrm>
          <a:prstGeom prst="rect">
            <a:avLst/>
          </a:prstGeom>
        </p:spPr>
        <p:txBody>
          <a:bodyPr vert="horz" lIns="91440" tIns="45720" rIns="91440" bIns="45720" rtlCol="0" anchor="ctr"/>
          <a:lstStyle>
            <a:lvl1pPr algn="r">
              <a:defRPr sz="1052">
                <a:solidFill>
                  <a:schemeClr val="tx1">
                    <a:tint val="82000"/>
                  </a:schemeClr>
                </a:solidFill>
              </a:defRPr>
            </a:lvl1pPr>
          </a:lstStyle>
          <a:p>
            <a:fld id="{591CB687-E848-4F6E-A1C8-4A8B63F479E1}" type="slidenum">
              <a:rPr lang="de-DE" smtClean="0"/>
              <a:t>‹Nr.›</a:t>
            </a:fld>
            <a:endParaRPr lang="de-DE"/>
          </a:p>
        </p:txBody>
      </p:sp>
    </p:spTree>
    <p:extLst>
      <p:ext uri="{BB962C8B-B14F-4D97-AF65-F5344CB8AC3E}">
        <p14:creationId xmlns:p14="http://schemas.microsoft.com/office/powerpoint/2010/main" val="1838762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l" defTabSz="801866" rtl="0" eaLnBrk="1" latinLnBrk="0" hangingPunct="1">
        <a:lnSpc>
          <a:spcPct val="90000"/>
        </a:lnSpc>
        <a:spcBef>
          <a:spcPct val="0"/>
        </a:spcBef>
        <a:buNone/>
        <a:defRPr sz="3858" kern="1200">
          <a:solidFill>
            <a:schemeClr val="tx1"/>
          </a:solidFill>
          <a:latin typeface="+mj-lt"/>
          <a:ea typeface="+mj-ea"/>
          <a:cs typeface="+mj-cs"/>
        </a:defRPr>
      </a:lvl1pPr>
    </p:titleStyle>
    <p:bodyStyle>
      <a:lvl1pPr marL="200467" indent="-200467" algn="l" defTabSz="801866" rtl="0" eaLnBrk="1" latinLnBrk="0" hangingPunct="1">
        <a:lnSpc>
          <a:spcPct val="90000"/>
        </a:lnSpc>
        <a:spcBef>
          <a:spcPts val="877"/>
        </a:spcBef>
        <a:buFont typeface="Arial" panose="020B0604020202020204" pitchFamily="34" charset="0"/>
        <a:buChar char="•"/>
        <a:defRPr sz="2455" kern="1200">
          <a:solidFill>
            <a:schemeClr val="tx1"/>
          </a:solidFill>
          <a:latin typeface="+mn-lt"/>
          <a:ea typeface="+mn-ea"/>
          <a:cs typeface="+mn-cs"/>
        </a:defRPr>
      </a:lvl1pPr>
      <a:lvl2pPr marL="601400" indent="-200467" algn="l" defTabSz="801866" rtl="0" eaLnBrk="1" latinLnBrk="0" hangingPunct="1">
        <a:lnSpc>
          <a:spcPct val="90000"/>
        </a:lnSpc>
        <a:spcBef>
          <a:spcPts val="438"/>
        </a:spcBef>
        <a:buFont typeface="Arial" panose="020B0604020202020204" pitchFamily="34" charset="0"/>
        <a:buChar char="•"/>
        <a:defRPr sz="2105" kern="1200">
          <a:solidFill>
            <a:schemeClr val="tx1"/>
          </a:solidFill>
          <a:latin typeface="+mn-lt"/>
          <a:ea typeface="+mn-ea"/>
          <a:cs typeface="+mn-cs"/>
        </a:defRPr>
      </a:lvl2pPr>
      <a:lvl3pPr marL="1002333" indent="-200467" algn="l" defTabSz="801866" rtl="0" eaLnBrk="1" latinLnBrk="0" hangingPunct="1">
        <a:lnSpc>
          <a:spcPct val="90000"/>
        </a:lnSpc>
        <a:spcBef>
          <a:spcPts val="438"/>
        </a:spcBef>
        <a:buFont typeface="Arial" panose="020B0604020202020204" pitchFamily="34" charset="0"/>
        <a:buChar char="•"/>
        <a:defRPr sz="1754" kern="1200">
          <a:solidFill>
            <a:schemeClr val="tx1"/>
          </a:solidFill>
          <a:latin typeface="+mn-lt"/>
          <a:ea typeface="+mn-ea"/>
          <a:cs typeface="+mn-cs"/>
        </a:defRPr>
      </a:lvl3pPr>
      <a:lvl4pPr marL="1403266"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4pPr>
      <a:lvl5pPr marL="1804199"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5pPr>
      <a:lvl6pPr marL="2205132"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6pPr>
      <a:lvl7pPr marL="2606065"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7pPr>
      <a:lvl8pPr marL="3006998"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8pPr>
      <a:lvl9pPr marL="3407931"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9pPr>
    </p:bodyStyle>
    <p:otherStyle>
      <a:defPPr>
        <a:defRPr lang="de-DE"/>
      </a:defPPr>
      <a:lvl1pPr marL="0" algn="l" defTabSz="801866" rtl="0" eaLnBrk="1" latinLnBrk="0" hangingPunct="1">
        <a:defRPr sz="1579" kern="1200">
          <a:solidFill>
            <a:schemeClr val="tx1"/>
          </a:solidFill>
          <a:latin typeface="+mn-lt"/>
          <a:ea typeface="+mn-ea"/>
          <a:cs typeface="+mn-cs"/>
        </a:defRPr>
      </a:lvl1pPr>
      <a:lvl2pPr marL="400933" algn="l" defTabSz="801866" rtl="0" eaLnBrk="1" latinLnBrk="0" hangingPunct="1">
        <a:defRPr sz="1579" kern="1200">
          <a:solidFill>
            <a:schemeClr val="tx1"/>
          </a:solidFill>
          <a:latin typeface="+mn-lt"/>
          <a:ea typeface="+mn-ea"/>
          <a:cs typeface="+mn-cs"/>
        </a:defRPr>
      </a:lvl2pPr>
      <a:lvl3pPr marL="801866" algn="l" defTabSz="801866" rtl="0" eaLnBrk="1" latinLnBrk="0" hangingPunct="1">
        <a:defRPr sz="1579" kern="1200">
          <a:solidFill>
            <a:schemeClr val="tx1"/>
          </a:solidFill>
          <a:latin typeface="+mn-lt"/>
          <a:ea typeface="+mn-ea"/>
          <a:cs typeface="+mn-cs"/>
        </a:defRPr>
      </a:lvl3pPr>
      <a:lvl4pPr marL="1202799" algn="l" defTabSz="801866" rtl="0" eaLnBrk="1" latinLnBrk="0" hangingPunct="1">
        <a:defRPr sz="1579" kern="1200">
          <a:solidFill>
            <a:schemeClr val="tx1"/>
          </a:solidFill>
          <a:latin typeface="+mn-lt"/>
          <a:ea typeface="+mn-ea"/>
          <a:cs typeface="+mn-cs"/>
        </a:defRPr>
      </a:lvl4pPr>
      <a:lvl5pPr marL="1603732" algn="l" defTabSz="801866" rtl="0" eaLnBrk="1" latinLnBrk="0" hangingPunct="1">
        <a:defRPr sz="1579" kern="1200">
          <a:solidFill>
            <a:schemeClr val="tx1"/>
          </a:solidFill>
          <a:latin typeface="+mn-lt"/>
          <a:ea typeface="+mn-ea"/>
          <a:cs typeface="+mn-cs"/>
        </a:defRPr>
      </a:lvl5pPr>
      <a:lvl6pPr marL="2004665" algn="l" defTabSz="801866" rtl="0" eaLnBrk="1" latinLnBrk="0" hangingPunct="1">
        <a:defRPr sz="1579" kern="1200">
          <a:solidFill>
            <a:schemeClr val="tx1"/>
          </a:solidFill>
          <a:latin typeface="+mn-lt"/>
          <a:ea typeface="+mn-ea"/>
          <a:cs typeface="+mn-cs"/>
        </a:defRPr>
      </a:lvl6pPr>
      <a:lvl7pPr marL="2405598" algn="l" defTabSz="801866" rtl="0" eaLnBrk="1" latinLnBrk="0" hangingPunct="1">
        <a:defRPr sz="1579" kern="1200">
          <a:solidFill>
            <a:schemeClr val="tx1"/>
          </a:solidFill>
          <a:latin typeface="+mn-lt"/>
          <a:ea typeface="+mn-ea"/>
          <a:cs typeface="+mn-cs"/>
        </a:defRPr>
      </a:lvl7pPr>
      <a:lvl8pPr marL="2806531" algn="l" defTabSz="801866" rtl="0" eaLnBrk="1" latinLnBrk="0" hangingPunct="1">
        <a:defRPr sz="1579" kern="1200">
          <a:solidFill>
            <a:schemeClr val="tx1"/>
          </a:solidFill>
          <a:latin typeface="+mn-lt"/>
          <a:ea typeface="+mn-ea"/>
          <a:cs typeface="+mn-cs"/>
        </a:defRPr>
      </a:lvl8pPr>
      <a:lvl9pPr marL="3207464" algn="l" defTabSz="801866" rtl="0" eaLnBrk="1" latinLnBrk="0" hangingPunct="1">
        <a:defRPr sz="15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naturaljustice.org/publication/the-abs-picture-box/" TargetMode="External"/><Relationship Id="rId7" Type="http://schemas.openxmlformats.org/officeDocument/2006/relationships/image" Target="../media/image23.png"/><Relationship Id="rId2" Type="http://schemas.openxmlformats.org/officeDocument/2006/relationships/hyperlink" Target="https://www.abs-biotrade.info/fileadmin/Media/03_Topics/Specific_Issues/Traditional_Knowledge/Picture-Cards-MANUAL-WEB-FR.pdf" TargetMode="External"/><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1.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36EE7370-E316-4290-9B4C-254AD6AFA0EA}"/>
              </a:ext>
            </a:extLst>
          </p:cNvPr>
          <p:cNvPicPr>
            <a:picLocks noChangeAspect="1"/>
          </p:cNvPicPr>
          <p:nvPr/>
        </p:nvPicPr>
        <p:blipFill rotWithShape="1">
          <a:blip r:embed="rId2"/>
          <a:srcRect l="1980" t="3019" r="8526"/>
          <a:stretch/>
        </p:blipFill>
        <p:spPr>
          <a:xfrm>
            <a:off x="0" y="0"/>
            <a:ext cx="5165725" cy="7555420"/>
          </a:xfrm>
          <a:prstGeom prst="rect">
            <a:avLst/>
          </a:prstGeom>
        </p:spPr>
      </p:pic>
      <p:sp>
        <p:nvSpPr>
          <p:cNvPr id="6" name="Rechteck 5">
            <a:extLst>
              <a:ext uri="{FF2B5EF4-FFF2-40B4-BE49-F238E27FC236}">
                <a16:creationId xmlns:a16="http://schemas.microsoft.com/office/drawing/2014/main" id="{6B9E6376-A4F6-4242-B32E-A8B3B313AAEC}"/>
              </a:ext>
            </a:extLst>
          </p:cNvPr>
          <p:cNvSpPr/>
          <p:nvPr/>
        </p:nvSpPr>
        <p:spPr>
          <a:xfrm>
            <a:off x="3186113" y="1688815"/>
            <a:ext cx="7505700" cy="2457269"/>
          </a:xfrm>
          <a:prstGeom prst="rect">
            <a:avLst/>
          </a:prstGeom>
          <a:solidFill>
            <a:schemeClr val="tx2">
              <a:lumMod val="20000"/>
              <a:lumOff val="8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79"/>
          </a:p>
        </p:txBody>
      </p:sp>
      <p:sp>
        <p:nvSpPr>
          <p:cNvPr id="2" name="Textfeld 1">
            <a:extLst>
              <a:ext uri="{FF2B5EF4-FFF2-40B4-BE49-F238E27FC236}">
                <a16:creationId xmlns:a16="http://schemas.microsoft.com/office/drawing/2014/main" id="{8CA29247-2F9E-27AB-36F8-7C968EB1F37B}"/>
              </a:ext>
            </a:extLst>
          </p:cNvPr>
          <p:cNvSpPr txBox="1"/>
          <p:nvPr/>
        </p:nvSpPr>
        <p:spPr>
          <a:xfrm>
            <a:off x="3186113" y="1688815"/>
            <a:ext cx="7200900" cy="2383355"/>
          </a:xfrm>
          <a:prstGeom prst="rect">
            <a:avLst/>
          </a:prstGeom>
          <a:noFill/>
        </p:spPr>
        <p:txBody>
          <a:bodyPr wrap="square" lIns="288000" tIns="216000" rIns="72000" bIns="216000" rtlCol="0">
            <a:spAutoFit/>
          </a:bodyPr>
          <a:lstStyle/>
          <a:p>
            <a:pPr>
              <a:lnSpc>
                <a:spcPts val="2500"/>
              </a:lnSpc>
              <a:spcAft>
                <a:spcPts val="1800"/>
              </a:spcAft>
            </a:pPr>
            <a:r>
              <a:rPr lang="fr-FR" sz="2200" spc="20" dirty="0">
                <a:solidFill>
                  <a:schemeClr val="tx2"/>
                </a:solidFill>
                <a:latin typeface="Calibri" panose="020F0502020204030204" pitchFamily="34" charset="0"/>
                <a:ea typeface="Calibri" panose="020F0502020204030204" pitchFamily="34" charset="0"/>
                <a:cs typeface="Calibri" panose="020F0502020204030204" pitchFamily="34" charset="0"/>
              </a:rPr>
              <a:t>Etapes et méthodes pour l’intégration des communautés </a:t>
            </a:r>
            <a:br>
              <a:rPr lang="fr-FR" sz="2200" spc="20" dirty="0">
                <a:solidFill>
                  <a:schemeClr val="tx2"/>
                </a:solidFill>
                <a:latin typeface="Calibri" panose="020F0502020204030204" pitchFamily="34" charset="0"/>
                <a:ea typeface="Calibri" panose="020F0502020204030204" pitchFamily="34" charset="0"/>
                <a:cs typeface="Calibri" panose="020F0502020204030204" pitchFamily="34" charset="0"/>
              </a:rPr>
            </a:br>
            <a:r>
              <a:rPr lang="fr-FR" sz="2200" spc="20" dirty="0">
                <a:solidFill>
                  <a:schemeClr val="tx2"/>
                </a:solidFill>
                <a:latin typeface="Calibri" panose="020F0502020204030204" pitchFamily="34" charset="0"/>
                <a:ea typeface="Calibri" panose="020F0502020204030204" pitchFamily="34" charset="0"/>
                <a:cs typeface="Calibri" panose="020F0502020204030204" pitchFamily="34" charset="0"/>
              </a:rPr>
              <a:t>locales dans la mise en œuvre du processus national APA </a:t>
            </a:r>
            <a:br>
              <a:rPr lang="fr-FR" sz="2200" spc="20" dirty="0">
                <a:solidFill>
                  <a:schemeClr val="tx2"/>
                </a:solidFill>
                <a:latin typeface="Calibri" panose="020F0502020204030204" pitchFamily="34" charset="0"/>
                <a:ea typeface="Calibri" panose="020F0502020204030204" pitchFamily="34" charset="0"/>
                <a:cs typeface="Calibri" panose="020F0502020204030204" pitchFamily="34" charset="0"/>
              </a:rPr>
            </a:br>
            <a:r>
              <a:rPr lang="fr-FR" sz="2200" spc="20" dirty="0">
                <a:solidFill>
                  <a:schemeClr val="tx2"/>
                </a:solidFill>
                <a:latin typeface="Calibri" panose="020F0502020204030204" pitchFamily="34" charset="0"/>
                <a:ea typeface="Calibri" panose="020F0502020204030204" pitchFamily="34" charset="0"/>
                <a:cs typeface="Calibri" panose="020F0502020204030204" pitchFamily="34" charset="0"/>
              </a:rPr>
              <a:t>et leur collaboration avec les autres groupes d’acteurs </a:t>
            </a:r>
          </a:p>
          <a:p>
            <a:pPr>
              <a:lnSpc>
                <a:spcPts val="3000"/>
              </a:lnSpc>
              <a:spcAft>
                <a:spcPts val="1800"/>
              </a:spcAft>
            </a:pPr>
            <a:r>
              <a:rPr lang="fr-FR" sz="2400" b="1" spc="30" dirty="0">
                <a:solidFill>
                  <a:schemeClr val="tx2"/>
                </a:solidFill>
                <a:latin typeface="Calibri" panose="020F0502020204030204" pitchFamily="34" charset="0"/>
                <a:ea typeface="Calibri" panose="020F0502020204030204" pitchFamily="34" charset="0"/>
                <a:cs typeface="Calibri" panose="020F0502020204030204" pitchFamily="34" charset="0"/>
              </a:rPr>
              <a:t>– Approche du MINEDDTE avec l’appui de l’Initiative APA 2021–2025 (GIZ)</a:t>
            </a:r>
            <a:endParaRPr lang="de-DE" sz="2400" b="1" spc="3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hteck 11">
            <a:extLst>
              <a:ext uri="{FF2B5EF4-FFF2-40B4-BE49-F238E27FC236}">
                <a16:creationId xmlns:a16="http://schemas.microsoft.com/office/drawing/2014/main" id="{D6BF0575-3881-4A68-BD76-72EFEF8A386D}"/>
              </a:ext>
            </a:extLst>
          </p:cNvPr>
          <p:cNvSpPr/>
          <p:nvPr/>
        </p:nvSpPr>
        <p:spPr>
          <a:xfrm>
            <a:off x="3186113" y="5810920"/>
            <a:ext cx="7505698"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79"/>
          </a:p>
        </p:txBody>
      </p:sp>
      <p:pic>
        <p:nvPicPr>
          <p:cNvPr id="8" name="Grafik 7">
            <a:extLst>
              <a:ext uri="{FF2B5EF4-FFF2-40B4-BE49-F238E27FC236}">
                <a16:creationId xmlns:a16="http://schemas.microsoft.com/office/drawing/2014/main" id="{5D837BB0-866C-46D6-B187-BD8142607B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250" y="6045745"/>
            <a:ext cx="5882613" cy="851310"/>
          </a:xfrm>
          <a:prstGeom prst="rect">
            <a:avLst/>
          </a:prstGeom>
        </p:spPr>
      </p:pic>
      <p:pic>
        <p:nvPicPr>
          <p:cNvPr id="9" name="Grafik 8">
            <a:extLst>
              <a:ext uri="{FF2B5EF4-FFF2-40B4-BE49-F238E27FC236}">
                <a16:creationId xmlns:a16="http://schemas.microsoft.com/office/drawing/2014/main" id="{494189AC-7F8F-4AB0-82BE-DFEB8893FF82}"/>
              </a:ext>
            </a:extLst>
          </p:cNvPr>
          <p:cNvPicPr>
            <a:picLocks noChangeAspect="1"/>
          </p:cNvPicPr>
          <p:nvPr/>
        </p:nvPicPr>
        <p:blipFill>
          <a:blip r:embed="rId4"/>
          <a:stretch>
            <a:fillRect/>
          </a:stretch>
        </p:blipFill>
        <p:spPr>
          <a:xfrm>
            <a:off x="3309045" y="5905713"/>
            <a:ext cx="1131374" cy="1131374"/>
          </a:xfrm>
          <a:prstGeom prst="rect">
            <a:avLst/>
          </a:prstGeom>
        </p:spPr>
      </p:pic>
    </p:spTree>
    <p:extLst>
      <p:ext uri="{BB962C8B-B14F-4D97-AF65-F5344CB8AC3E}">
        <p14:creationId xmlns:p14="http://schemas.microsoft.com/office/powerpoint/2010/main" val="1377231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feld 40">
            <a:extLst>
              <a:ext uri="{FF2B5EF4-FFF2-40B4-BE49-F238E27FC236}">
                <a16:creationId xmlns:a16="http://schemas.microsoft.com/office/drawing/2014/main" id="{3446F2CB-681F-4C7C-B3B4-C44955192CD0}"/>
              </a:ext>
            </a:extLst>
          </p:cNvPr>
          <p:cNvSpPr txBox="1"/>
          <p:nvPr/>
        </p:nvSpPr>
        <p:spPr>
          <a:xfrm>
            <a:off x="2643152" y="1625152"/>
            <a:ext cx="7261222" cy="5142361"/>
          </a:xfrm>
          <a:prstGeom prst="rect">
            <a:avLst/>
          </a:prstGeom>
          <a:solidFill>
            <a:schemeClr val="bg1"/>
          </a:solidFill>
          <a:ln w="6350">
            <a:solidFill>
              <a:schemeClr val="tx2"/>
            </a:solidFill>
          </a:ln>
        </p:spPr>
        <p:txBody>
          <a:bodyPr wrap="square" lIns="900000" tIns="72000" rIns="72000" bIns="77712" anchor="t">
            <a:noAutofit/>
          </a:bodyPr>
          <a:lstStyle/>
          <a:p>
            <a:pPr>
              <a:lnSpc>
                <a:spcPts val="1800"/>
              </a:lnSpc>
              <a:spcAft>
                <a:spcPts val="600"/>
              </a:spcAft>
            </a:pPr>
            <a:r>
              <a:rPr lang="fr-FR" sz="1400" b="1" dirty="0">
                <a:solidFill>
                  <a:schemeClr val="accent3"/>
                </a:solidFill>
                <a:latin typeface="Calibri" panose="020F0502020204030204" pitchFamily="34" charset="0"/>
                <a:ea typeface="Calibri" panose="020F0502020204030204" pitchFamily="34" charset="0"/>
                <a:cs typeface="Calibri" panose="020F0502020204030204" pitchFamily="34" charset="0"/>
              </a:rPr>
              <a:t>①</a:t>
            </a:r>
            <a:r>
              <a:rPr lang="fr-FR" sz="140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Analyse CAP-PAC pour préparer le processus</a:t>
            </a:r>
          </a:p>
        </p:txBody>
      </p:sp>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lIns="612000"/>
          <a:lstStyle/>
          <a:p>
            <a:r>
              <a:rPr lang="fr-FR" dirty="0"/>
              <a:t>Le processus de collaboration avec les communautés locales </a:t>
            </a:r>
            <a:r>
              <a:rPr lang="fr-FR" b="1" dirty="0"/>
              <a:t>et les méthodes</a:t>
            </a:r>
          </a:p>
        </p:txBody>
      </p:sp>
      <p:sp>
        <p:nvSpPr>
          <p:cNvPr id="12" name="Textplatzhalter 11">
            <a:extLst>
              <a:ext uri="{FF2B5EF4-FFF2-40B4-BE49-F238E27FC236}">
                <a16:creationId xmlns:a16="http://schemas.microsoft.com/office/drawing/2014/main" id="{1D572B16-1E6F-4429-B25C-C908C1DEFD63}"/>
              </a:ext>
            </a:extLst>
          </p:cNvPr>
          <p:cNvSpPr>
            <a:spLocks noGrp="1"/>
          </p:cNvSpPr>
          <p:nvPr>
            <p:ph type="body" sz="quarter" idx="10"/>
          </p:nvPr>
        </p:nvSpPr>
        <p:spPr/>
        <p:txBody>
          <a:bodyPr/>
          <a:lstStyle/>
          <a:p>
            <a:r>
              <a:rPr lang="de-DE" dirty="0" err="1"/>
              <a:t>Phases</a:t>
            </a:r>
            <a:endParaRPr lang="de-DE" dirty="0"/>
          </a:p>
        </p:txBody>
      </p:sp>
      <p:sp>
        <p:nvSpPr>
          <p:cNvPr id="18" name="Inhaltsplatzhalter 11">
            <a:extLst>
              <a:ext uri="{FF2B5EF4-FFF2-40B4-BE49-F238E27FC236}">
                <a16:creationId xmlns:a16="http://schemas.microsoft.com/office/drawing/2014/main" id="{A19E66C6-EDD7-4AF7-9A38-B6495000CEB4}"/>
              </a:ext>
            </a:extLst>
          </p:cNvPr>
          <p:cNvSpPr txBox="1">
            <a:spLocks/>
          </p:cNvSpPr>
          <p:nvPr/>
        </p:nvSpPr>
        <p:spPr>
          <a:xfrm>
            <a:off x="3555053" y="1238401"/>
            <a:ext cx="3454090" cy="296424"/>
          </a:xfrm>
          <a:prstGeom prst="rect">
            <a:avLst/>
          </a:prstGeom>
        </p:spPr>
        <p:txBody>
          <a:bodyPr vert="horz" lIns="0" tIns="0" rIns="0" bIns="0"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557213"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28688"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00163"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71638"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buNone/>
            </a:pPr>
            <a:r>
              <a:rPr lang="de-DE" b="1" dirty="0" err="1"/>
              <a:t>Méthodes</a:t>
            </a:r>
            <a:endParaRPr lang="de-DE" b="1" dirty="0"/>
          </a:p>
        </p:txBody>
      </p:sp>
      <p:sp>
        <p:nvSpPr>
          <p:cNvPr id="14" name="Textfeld 13">
            <a:extLst>
              <a:ext uri="{FF2B5EF4-FFF2-40B4-BE49-F238E27FC236}">
                <a16:creationId xmlns:a16="http://schemas.microsoft.com/office/drawing/2014/main" id="{B24EDBEC-06EB-4925-B3A3-756CABC3BE4B}"/>
              </a:ext>
            </a:extLst>
          </p:cNvPr>
          <p:cNvSpPr txBox="1"/>
          <p:nvPr/>
        </p:nvSpPr>
        <p:spPr>
          <a:xfrm>
            <a:off x="2825749" y="1998000"/>
            <a:ext cx="7261222" cy="1094765"/>
          </a:xfrm>
          <a:prstGeom prst="rect">
            <a:avLst/>
          </a:prstGeom>
          <a:solidFill>
            <a:schemeClr val="bg1"/>
          </a:solidFill>
          <a:ln w="9525">
            <a:solidFill>
              <a:schemeClr val="tx2"/>
            </a:solidFill>
          </a:ln>
        </p:spPr>
        <p:txBody>
          <a:bodyPr wrap="square" lIns="720000" tIns="72000" rIns="108000" bIns="108000" anchor="t">
            <a:spAutoFit/>
          </a:bodyPr>
          <a:lstStyle/>
          <a:p>
            <a:pPr>
              <a:lnSpc>
                <a:spcPts val="1800"/>
              </a:lnSpc>
              <a:spcAft>
                <a:spcPts val="600"/>
              </a:spcAft>
            </a:pPr>
            <a:r>
              <a:rPr lang="fr-FR" sz="1400" b="1" dirty="0">
                <a:solidFill>
                  <a:schemeClr val="accent3"/>
                </a:solidFill>
                <a:latin typeface="Calibri" panose="020F0502020204030204" pitchFamily="34" charset="0"/>
                <a:ea typeface="Calibri" panose="020F0502020204030204" pitchFamily="34" charset="0"/>
                <a:cs typeface="Calibri" panose="020F0502020204030204" pitchFamily="34" charset="0"/>
              </a:rPr>
              <a:t>①</a:t>
            </a:r>
            <a:r>
              <a:rPr lang="fr-FR" sz="140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Critères de sélection pour les animateurs : a) Équilibre de genre, b) expérience en travail communautaire et dans la région, c) être alphabétisé, d) maîtrise du Français et de langues locales, </a:t>
            </a:r>
            <a:r>
              <a:rPr lang="fr-FR" sz="1400" b="1" dirty="0">
                <a:solidFill>
                  <a:schemeClr val="accent3"/>
                </a:solidFill>
                <a:latin typeface="Calibri" panose="020F0502020204030204" pitchFamily="34" charset="0"/>
                <a:ea typeface="Calibri" panose="020F0502020204030204" pitchFamily="34" charset="0"/>
                <a:cs typeface="Calibri" panose="020F0502020204030204" pitchFamily="34" charset="0"/>
              </a:rPr>
              <a:t>④</a:t>
            </a: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 Mise à disposition des animateurs d’un set de cartes illustrées, </a:t>
            </a:r>
            <a:r>
              <a:rPr lang="fr-FR" sz="1400" b="1" dirty="0">
                <a:solidFill>
                  <a:schemeClr val="accent3"/>
                </a:solidFill>
                <a:latin typeface="Calibri" panose="020F0502020204030204" pitchFamily="34" charset="0"/>
                <a:ea typeface="Calibri" panose="020F0502020204030204" pitchFamily="34" charset="0"/>
                <a:cs typeface="Calibri" panose="020F0502020204030204" pitchFamily="34" charset="0"/>
              </a:rPr>
              <a:t>⑤</a:t>
            </a: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 Jeux de rôles</a:t>
            </a:r>
          </a:p>
        </p:txBody>
      </p:sp>
      <p:sp>
        <p:nvSpPr>
          <p:cNvPr id="7" name="Textfeld 6">
            <a:extLst>
              <a:ext uri="{FF2B5EF4-FFF2-40B4-BE49-F238E27FC236}">
                <a16:creationId xmlns:a16="http://schemas.microsoft.com/office/drawing/2014/main" id="{9E171F25-1A84-456E-9CED-D0A179636C9D}"/>
              </a:ext>
            </a:extLst>
          </p:cNvPr>
          <p:cNvSpPr txBox="1"/>
          <p:nvPr/>
        </p:nvSpPr>
        <p:spPr>
          <a:xfrm>
            <a:off x="684000" y="1998000"/>
            <a:ext cx="2520950" cy="560397"/>
          </a:xfrm>
          <a:prstGeom prst="rect">
            <a:avLst/>
          </a:prstGeom>
          <a:solidFill>
            <a:schemeClr val="accent5"/>
          </a:solidFill>
          <a:ln w="28575">
            <a:noFill/>
          </a:ln>
        </p:spPr>
        <p:txBody>
          <a:bodyPr wrap="square" lIns="108000" tIns="36000" rIns="108000" bIns="72000">
            <a:spAutoFit/>
          </a:bodyPr>
          <a:lstStyle/>
          <a:p>
            <a:pPr>
              <a:lnSpc>
                <a:spcPts val="1800"/>
              </a:lnSpc>
            </a:pP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Identification et formation des animateurs communautaires</a:t>
            </a:r>
          </a:p>
        </p:txBody>
      </p:sp>
      <p:sp>
        <p:nvSpPr>
          <p:cNvPr id="25" name="Textfeld 24">
            <a:extLst>
              <a:ext uri="{FF2B5EF4-FFF2-40B4-BE49-F238E27FC236}">
                <a16:creationId xmlns:a16="http://schemas.microsoft.com/office/drawing/2014/main" id="{EF224203-B38F-48A3-8DF1-C12B0B169C5F}"/>
              </a:ext>
            </a:extLst>
          </p:cNvPr>
          <p:cNvSpPr txBox="1"/>
          <p:nvPr/>
        </p:nvSpPr>
        <p:spPr>
          <a:xfrm>
            <a:off x="2826013" y="4547027"/>
            <a:ext cx="7261222" cy="1325597"/>
          </a:xfrm>
          <a:prstGeom prst="rect">
            <a:avLst/>
          </a:prstGeom>
          <a:solidFill>
            <a:schemeClr val="bg1"/>
          </a:solidFill>
          <a:ln w="9525">
            <a:solidFill>
              <a:schemeClr val="tx2"/>
            </a:solidFill>
          </a:ln>
        </p:spPr>
        <p:txBody>
          <a:bodyPr wrap="square" lIns="720000" tIns="72000" rIns="108000" bIns="108000" anchor="t">
            <a:spAutoFit/>
          </a:bodyPr>
          <a:lstStyle/>
          <a:p>
            <a:pPr>
              <a:lnSpc>
                <a:spcPts val="1800"/>
              </a:lnSpc>
              <a:spcAft>
                <a:spcPts val="600"/>
              </a:spcAft>
            </a:pPr>
            <a:r>
              <a:rPr lang="fr-FR" sz="1400" spc="-22" dirty="0">
                <a:solidFill>
                  <a:srgbClr val="000000"/>
                </a:solidFill>
                <a:latin typeface="Calibri" panose="020F0502020204030204" pitchFamily="34" charset="0"/>
                <a:ea typeface="Calibri" panose="020F0502020204030204" pitchFamily="34" charset="0"/>
                <a:cs typeface="Calibri" panose="020F0502020204030204" pitchFamily="34" charset="0"/>
              </a:rPr>
              <a:t>Traduction aux langues locales par les animateurs, </a:t>
            </a:r>
            <a:r>
              <a:rPr lang="fr-FR" sz="1400" b="1" spc="-22" dirty="0">
                <a:solidFill>
                  <a:schemeClr val="accent3"/>
                </a:solidFill>
                <a:latin typeface="Calibri" panose="020F0502020204030204" pitchFamily="34" charset="0"/>
                <a:ea typeface="Calibri" panose="020F0502020204030204" pitchFamily="34" charset="0"/>
                <a:cs typeface="Calibri" panose="020F0502020204030204" pitchFamily="34" charset="0"/>
              </a:rPr>
              <a:t>⑥</a:t>
            </a:r>
            <a:r>
              <a:rPr lang="fr-FR" sz="1400" spc="-22"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fr-FR" sz="1400" spc="-22" dirty="0">
                <a:solidFill>
                  <a:srgbClr val="000000"/>
                </a:solidFill>
                <a:latin typeface="Calibri" panose="020F0502020204030204" pitchFamily="34" charset="0"/>
                <a:ea typeface="Calibri" panose="020F0502020204030204" pitchFamily="34" charset="0"/>
                <a:cs typeface="Calibri" panose="020F0502020204030204" pitchFamily="34" charset="0"/>
              </a:rPr>
              <a:t>Évaluation des connaissances sur l’APA avant et après l’atelier (en orale pour la présence de personnes analphabètes surtout parmi les femmes), </a:t>
            </a:r>
            <a:r>
              <a:rPr lang="fr-FR" sz="1400" b="1" spc="-22" dirty="0">
                <a:solidFill>
                  <a:schemeClr val="accent3"/>
                </a:solidFill>
                <a:latin typeface="Calibri" panose="020F0502020204030204" pitchFamily="34" charset="0"/>
                <a:ea typeface="Calibri" panose="020F0502020204030204" pitchFamily="34" charset="0"/>
                <a:cs typeface="Calibri" panose="020F0502020204030204" pitchFamily="34" charset="0"/>
              </a:rPr>
              <a:t>④</a:t>
            </a:r>
            <a:r>
              <a:rPr lang="fr-FR" sz="1400" spc="-22"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fr-FR" sz="1400" spc="-22" dirty="0">
                <a:solidFill>
                  <a:srgbClr val="000000"/>
                </a:solidFill>
                <a:latin typeface="Calibri" panose="020F0502020204030204" pitchFamily="34" charset="0"/>
                <a:ea typeface="Calibri" panose="020F0502020204030204" pitchFamily="34" charset="0"/>
                <a:cs typeface="Calibri" panose="020F0502020204030204" pitchFamily="34" charset="0"/>
              </a:rPr>
              <a:t>Cartes illustrées et présentation sur le cadre national et la procédure, </a:t>
            </a:r>
            <a:r>
              <a:rPr lang="fr-FR" sz="1400" b="1" spc="-22" dirty="0">
                <a:solidFill>
                  <a:schemeClr val="accent3"/>
                </a:solidFill>
                <a:latin typeface="Calibri" panose="020F0502020204030204" pitchFamily="34" charset="0"/>
                <a:ea typeface="Calibri" panose="020F0502020204030204" pitchFamily="34" charset="0"/>
                <a:cs typeface="Calibri" panose="020F0502020204030204" pitchFamily="34" charset="0"/>
              </a:rPr>
              <a:t>⑤</a:t>
            </a:r>
            <a:r>
              <a:rPr lang="fr-FR" sz="1400" spc="-22" dirty="0">
                <a:solidFill>
                  <a:srgbClr val="000000"/>
                </a:solidFill>
                <a:latin typeface="Calibri" panose="020F0502020204030204" pitchFamily="34" charset="0"/>
                <a:ea typeface="Calibri" panose="020F0502020204030204" pitchFamily="34" charset="0"/>
                <a:cs typeface="Calibri" panose="020F0502020204030204" pitchFamily="34" charset="0"/>
              </a:rPr>
              <a:t> Jeux de rôle, Impressions et résumés des journées, </a:t>
            </a:r>
            <a:r>
              <a:rPr lang="fr-FR" sz="1400" b="1" spc="-22" dirty="0">
                <a:solidFill>
                  <a:schemeClr val="accent3"/>
                </a:solidFill>
                <a:latin typeface="Calibri" panose="020F0502020204030204" pitchFamily="34" charset="0"/>
                <a:ea typeface="Calibri" panose="020F0502020204030204" pitchFamily="34" charset="0"/>
                <a:cs typeface="Calibri" panose="020F0502020204030204" pitchFamily="34" charset="0"/>
              </a:rPr>
              <a:t>⑦</a:t>
            </a:r>
            <a:r>
              <a:rPr lang="fr-FR" sz="1400" spc="-22"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fr-FR" sz="1400" spc="-22" dirty="0">
                <a:solidFill>
                  <a:srgbClr val="000000"/>
                </a:solidFill>
                <a:latin typeface="Calibri" panose="020F0502020204030204" pitchFamily="34" charset="0"/>
                <a:ea typeface="Calibri" panose="020F0502020204030204" pitchFamily="34" charset="0"/>
                <a:cs typeface="Calibri" panose="020F0502020204030204" pitchFamily="34" charset="0"/>
              </a:rPr>
              <a:t>Travaux des groupes </a:t>
            </a:r>
            <a:br>
              <a:rPr lang="fr-FR" sz="1400" spc="-22"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fr-FR" sz="1400" spc="-22" dirty="0">
                <a:solidFill>
                  <a:srgbClr val="000000"/>
                </a:solidFill>
                <a:latin typeface="Calibri" panose="020F0502020204030204" pitchFamily="34" charset="0"/>
                <a:ea typeface="Calibri" panose="020F0502020204030204" pitchFamily="34" charset="0"/>
                <a:cs typeface="Calibri" panose="020F0502020204030204" pitchFamily="34" charset="0"/>
              </a:rPr>
              <a:t>et restitutions en plénière et documentation avec les tableaux mous et les cartes</a:t>
            </a:r>
          </a:p>
        </p:txBody>
      </p:sp>
      <p:sp>
        <p:nvSpPr>
          <p:cNvPr id="30" name="Textfeld 9">
            <a:extLst>
              <a:ext uri="{FF2B5EF4-FFF2-40B4-BE49-F238E27FC236}">
                <a16:creationId xmlns:a16="http://schemas.microsoft.com/office/drawing/2014/main" id="{5B9BA8A2-7D0B-4255-AF08-3B5F190A56A8}"/>
              </a:ext>
            </a:extLst>
          </p:cNvPr>
          <p:cNvSpPr txBox="1"/>
          <p:nvPr/>
        </p:nvSpPr>
        <p:spPr>
          <a:xfrm>
            <a:off x="2828329" y="3270873"/>
            <a:ext cx="7261222" cy="1094400"/>
          </a:xfrm>
          <a:prstGeom prst="rect">
            <a:avLst/>
          </a:prstGeom>
          <a:solidFill>
            <a:schemeClr val="bg1"/>
          </a:solidFill>
          <a:ln>
            <a:solidFill>
              <a:schemeClr val="tx2"/>
            </a:solidFill>
          </a:ln>
        </p:spPr>
        <p:txBody>
          <a:bodyPr wrap="square" lIns="720000" tIns="72000" rIns="108000" bIns="108000" anchor="t">
            <a:noAutofit/>
          </a:bodyPr>
          <a:lstStyle/>
          <a:p>
            <a:pPr>
              <a:lnSpc>
                <a:spcPts val="1800"/>
              </a:lnSpc>
              <a:spcAft>
                <a:spcPts val="600"/>
              </a:spcAft>
            </a:pPr>
            <a:r>
              <a:rPr lang="fr-FR" sz="1400" b="1" dirty="0">
                <a:solidFill>
                  <a:schemeClr val="accent3"/>
                </a:solidFill>
                <a:latin typeface="Calibri" panose="020F0502020204030204" pitchFamily="34" charset="0"/>
                <a:ea typeface="Calibri" panose="020F0502020204030204" pitchFamily="34" charset="0"/>
                <a:cs typeface="Calibri" panose="020F0502020204030204" pitchFamily="34" charset="0"/>
              </a:rPr>
              <a:t>④</a:t>
            </a: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 Cartes illustrées, </a:t>
            </a:r>
            <a:r>
              <a:rPr lang="fr-FR" sz="1400" b="1" dirty="0">
                <a:solidFill>
                  <a:schemeClr val="accent3"/>
                </a:solidFill>
                <a:latin typeface="Calibri" panose="020F0502020204030204" pitchFamily="34" charset="0"/>
                <a:ea typeface="Calibri" panose="020F0502020204030204" pitchFamily="34" charset="0"/>
                <a:cs typeface="Calibri" panose="020F0502020204030204" pitchFamily="34" charset="0"/>
              </a:rPr>
              <a:t>①</a:t>
            </a: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 Critères de sélection pour les participants à l’atelier : </a:t>
            </a:r>
            <a:b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a) Équilibre de genre, b) connaissance et utilisation des plantes médicinales, </a:t>
            </a:r>
            <a:b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c) volonté d’informer les communautés locales des résultats de l’atelier, </a:t>
            </a:r>
            <a:b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d) être alphabétisé (critère difficile et pas obligatoire)</a:t>
            </a:r>
          </a:p>
        </p:txBody>
      </p:sp>
      <p:sp>
        <p:nvSpPr>
          <p:cNvPr id="22" name="Textfeld 21">
            <a:extLst>
              <a:ext uri="{FF2B5EF4-FFF2-40B4-BE49-F238E27FC236}">
                <a16:creationId xmlns:a16="http://schemas.microsoft.com/office/drawing/2014/main" id="{1E68FB69-C33E-4CB2-96AD-8F1FA730B9BA}"/>
              </a:ext>
            </a:extLst>
          </p:cNvPr>
          <p:cNvSpPr txBox="1"/>
          <p:nvPr/>
        </p:nvSpPr>
        <p:spPr>
          <a:xfrm>
            <a:off x="684000" y="4543381"/>
            <a:ext cx="2520000" cy="801552"/>
          </a:xfrm>
          <a:prstGeom prst="rect">
            <a:avLst/>
          </a:prstGeom>
          <a:solidFill>
            <a:schemeClr val="accent5"/>
          </a:solidFill>
          <a:ln w="28575">
            <a:noFill/>
          </a:ln>
        </p:spPr>
        <p:txBody>
          <a:bodyPr wrap="square" lIns="108000" tIns="36000" rIns="108000" bIns="72000">
            <a:spAutoFit/>
          </a:bodyPr>
          <a:lstStyle/>
          <a:p>
            <a:pPr>
              <a:lnSpc>
                <a:spcPts val="1800"/>
              </a:lnSpc>
              <a:spcBef>
                <a:spcPts val="1579"/>
              </a:spcBef>
              <a:spcAft>
                <a:spcPts val="351"/>
              </a:spcAft>
            </a:pPr>
            <a:r>
              <a:rPr lang="fr-FR" sz="1400" kern="100" spc="-10" dirty="0">
                <a:solidFill>
                  <a:srgbClr val="2F5496"/>
                </a:solidFill>
                <a:latin typeface="Calibri" panose="020F0502020204030204" pitchFamily="34" charset="0"/>
                <a:ea typeface="Calibri" panose="020F0502020204030204" pitchFamily="34" charset="0"/>
                <a:cs typeface="Calibri" panose="020F0502020204030204" pitchFamily="34" charset="0"/>
              </a:rPr>
              <a:t>Atelier régional de formation </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des représentants de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commu-nautés</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locales sur l’ APA</a:t>
            </a:r>
            <a:endParaRPr lang="de-DE" sz="1400" kern="10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Textfeld 22">
            <a:extLst>
              <a:ext uri="{FF2B5EF4-FFF2-40B4-BE49-F238E27FC236}">
                <a16:creationId xmlns:a16="http://schemas.microsoft.com/office/drawing/2014/main" id="{48D07DA0-5C16-430C-B92E-2DAF1AB33A71}"/>
              </a:ext>
            </a:extLst>
          </p:cNvPr>
          <p:cNvSpPr txBox="1"/>
          <p:nvPr/>
        </p:nvSpPr>
        <p:spPr>
          <a:xfrm>
            <a:off x="684000" y="3260663"/>
            <a:ext cx="2520000" cy="1022062"/>
          </a:xfrm>
          <a:prstGeom prst="rect">
            <a:avLst/>
          </a:prstGeom>
          <a:solidFill>
            <a:schemeClr val="accent5"/>
          </a:solidFill>
          <a:ln w="28575">
            <a:noFill/>
          </a:ln>
        </p:spPr>
        <p:txBody>
          <a:bodyPr wrap="square" lIns="108000" tIns="36000" rIns="108000" bIns="72000">
            <a:spAutoFit/>
          </a:bodyPr>
          <a:lstStyle/>
          <a:p>
            <a:pPr>
              <a:lnSpc>
                <a:spcPts val="1800"/>
              </a:lnSpc>
            </a:pP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Sensibilisation des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communau-tés</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locales par les animateurs et identification des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représen-tants</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des communautés locales</a:t>
            </a:r>
          </a:p>
        </p:txBody>
      </p:sp>
      <p:sp>
        <p:nvSpPr>
          <p:cNvPr id="39" name="Rechteck 38">
            <a:extLst>
              <a:ext uri="{FF2B5EF4-FFF2-40B4-BE49-F238E27FC236}">
                <a16:creationId xmlns:a16="http://schemas.microsoft.com/office/drawing/2014/main" id="{BFCA5711-7186-4BFA-984D-872D12E040BE}"/>
              </a:ext>
            </a:extLst>
          </p:cNvPr>
          <p:cNvSpPr/>
          <p:nvPr/>
        </p:nvSpPr>
        <p:spPr>
          <a:xfrm>
            <a:off x="2288351" y="1457254"/>
            <a:ext cx="7606498" cy="183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a:extLst>
              <a:ext uri="{FF2B5EF4-FFF2-40B4-BE49-F238E27FC236}">
                <a16:creationId xmlns:a16="http://schemas.microsoft.com/office/drawing/2014/main" id="{4B2C6A30-D932-469F-8885-94D93AA02F59}"/>
              </a:ext>
            </a:extLst>
          </p:cNvPr>
          <p:cNvSpPr/>
          <p:nvPr/>
        </p:nvSpPr>
        <p:spPr>
          <a:xfrm>
            <a:off x="2288351" y="6657485"/>
            <a:ext cx="7606498" cy="183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2" name="Gerader Verbinder 41">
            <a:extLst>
              <a:ext uri="{FF2B5EF4-FFF2-40B4-BE49-F238E27FC236}">
                <a16:creationId xmlns:a16="http://schemas.microsoft.com/office/drawing/2014/main" id="{A4068884-9600-4946-B89E-27C2E3DEF670}"/>
              </a:ext>
            </a:extLst>
          </p:cNvPr>
          <p:cNvCxnSpPr>
            <a:cxnSpLocks/>
          </p:cNvCxnSpPr>
          <p:nvPr/>
        </p:nvCxnSpPr>
        <p:spPr>
          <a:xfrm>
            <a:off x="595317" y="6338887"/>
            <a:ext cx="2837" cy="412687"/>
          </a:xfrm>
          <a:prstGeom prst="line">
            <a:avLst/>
          </a:prstGeom>
          <a:ln w="12700">
            <a:prstDash val="lgDash"/>
            <a:tailEnd type="arrow" w="lg" len="med"/>
          </a:ln>
        </p:spPr>
        <p:style>
          <a:lnRef idx="2">
            <a:schemeClr val="accent2"/>
          </a:lnRef>
          <a:fillRef idx="0">
            <a:schemeClr val="accent2"/>
          </a:fillRef>
          <a:effectRef idx="1">
            <a:schemeClr val="accent2"/>
          </a:effectRef>
          <a:fontRef idx="minor">
            <a:schemeClr val="tx1"/>
          </a:fontRef>
        </p:style>
      </p:cxnSp>
      <p:cxnSp>
        <p:nvCxnSpPr>
          <p:cNvPr id="43" name="Gerader Verbinder 42">
            <a:extLst>
              <a:ext uri="{FF2B5EF4-FFF2-40B4-BE49-F238E27FC236}">
                <a16:creationId xmlns:a16="http://schemas.microsoft.com/office/drawing/2014/main" id="{8D19178F-04F1-41BC-8A9E-9DE68D4563E3}"/>
              </a:ext>
            </a:extLst>
          </p:cNvPr>
          <p:cNvCxnSpPr>
            <a:cxnSpLocks/>
          </p:cNvCxnSpPr>
          <p:nvPr/>
        </p:nvCxnSpPr>
        <p:spPr>
          <a:xfrm>
            <a:off x="595317" y="1908175"/>
            <a:ext cx="0" cy="4356099"/>
          </a:xfrm>
          <a:prstGeom prst="line">
            <a:avLst/>
          </a:prstGeom>
          <a:ln>
            <a:tailEnd type="none" w="lg" len="med"/>
          </a:ln>
        </p:spPr>
        <p:style>
          <a:lnRef idx="1">
            <a:schemeClr val="accent2"/>
          </a:lnRef>
          <a:fillRef idx="0">
            <a:schemeClr val="accent2"/>
          </a:fillRef>
          <a:effectRef idx="0">
            <a:schemeClr val="accent2"/>
          </a:effectRef>
          <a:fontRef idx="minor">
            <a:schemeClr val="tx1"/>
          </a:fontRef>
        </p:style>
      </p:cxnSp>
      <p:cxnSp>
        <p:nvCxnSpPr>
          <p:cNvPr id="44" name="Gerader Verbinder 43">
            <a:extLst>
              <a:ext uri="{FF2B5EF4-FFF2-40B4-BE49-F238E27FC236}">
                <a16:creationId xmlns:a16="http://schemas.microsoft.com/office/drawing/2014/main" id="{B413A425-95F7-4501-805E-6555E2A4367A}"/>
              </a:ext>
            </a:extLst>
          </p:cNvPr>
          <p:cNvCxnSpPr>
            <a:cxnSpLocks/>
          </p:cNvCxnSpPr>
          <p:nvPr/>
        </p:nvCxnSpPr>
        <p:spPr>
          <a:xfrm>
            <a:off x="595317" y="1625152"/>
            <a:ext cx="0" cy="252000"/>
          </a:xfrm>
          <a:prstGeom prst="line">
            <a:avLst/>
          </a:prstGeom>
          <a:ln w="12700">
            <a:prstDash val="lgDash"/>
            <a:tailEnd type="none" w="med" len="sm"/>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578227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feld 18">
            <a:extLst>
              <a:ext uri="{FF2B5EF4-FFF2-40B4-BE49-F238E27FC236}">
                <a16:creationId xmlns:a16="http://schemas.microsoft.com/office/drawing/2014/main" id="{EC45CFAA-6416-4A33-B0B3-EC45553D0001}"/>
              </a:ext>
            </a:extLst>
          </p:cNvPr>
          <p:cNvSpPr txBox="1"/>
          <p:nvPr/>
        </p:nvSpPr>
        <p:spPr>
          <a:xfrm>
            <a:off x="2643152" y="1625152"/>
            <a:ext cx="7261222" cy="4937573"/>
          </a:xfrm>
          <a:prstGeom prst="rect">
            <a:avLst/>
          </a:prstGeom>
          <a:solidFill>
            <a:schemeClr val="bg1"/>
          </a:solidFill>
          <a:ln w="6350">
            <a:solidFill>
              <a:schemeClr val="tx2"/>
            </a:solidFill>
          </a:ln>
        </p:spPr>
        <p:txBody>
          <a:bodyPr wrap="square" lIns="900000" tIns="72000" rIns="72000" bIns="77712" anchor="t">
            <a:noAutofit/>
          </a:bodyPr>
          <a:lstStyle/>
          <a:p>
            <a:pPr>
              <a:lnSpc>
                <a:spcPts val="1800"/>
              </a:lnSpc>
              <a:spcAft>
                <a:spcPts val="600"/>
              </a:spcAft>
            </a:pPr>
            <a:r>
              <a:rPr lang="fr-FR" sz="1400" b="1" dirty="0">
                <a:solidFill>
                  <a:schemeClr val="accent3"/>
                </a:solidFill>
                <a:latin typeface="Calibri" panose="020F0502020204030204" pitchFamily="34" charset="0"/>
                <a:ea typeface="Calibri" panose="020F0502020204030204" pitchFamily="34" charset="0"/>
                <a:cs typeface="Calibri" panose="020F0502020204030204" pitchFamily="34" charset="0"/>
              </a:rPr>
              <a:t>①</a:t>
            </a:r>
            <a:r>
              <a:rPr lang="fr-FR" sz="140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Analyse CAP-PAC pour préparer le processus</a:t>
            </a:r>
          </a:p>
        </p:txBody>
      </p:sp>
      <p:sp>
        <p:nvSpPr>
          <p:cNvPr id="12" name="Textfeld 11">
            <a:extLst>
              <a:ext uri="{FF2B5EF4-FFF2-40B4-BE49-F238E27FC236}">
                <a16:creationId xmlns:a16="http://schemas.microsoft.com/office/drawing/2014/main" id="{F042F082-D60A-4F7F-A25D-5B3AC98FB16C}"/>
              </a:ext>
            </a:extLst>
          </p:cNvPr>
          <p:cNvSpPr txBox="1"/>
          <p:nvPr/>
        </p:nvSpPr>
        <p:spPr>
          <a:xfrm>
            <a:off x="2826276" y="4070251"/>
            <a:ext cx="7261223" cy="2285278"/>
          </a:xfrm>
          <a:prstGeom prst="rect">
            <a:avLst/>
          </a:prstGeom>
          <a:solidFill>
            <a:schemeClr val="bg1"/>
          </a:solidFill>
          <a:ln w="9525">
            <a:solidFill>
              <a:schemeClr val="tx2"/>
            </a:solidFill>
          </a:ln>
        </p:spPr>
        <p:txBody>
          <a:bodyPr wrap="square" lIns="720000" tIns="72000" rIns="108000" bIns="108000" anchor="t">
            <a:spAutoFit/>
          </a:bodyPr>
          <a:lstStyle/>
          <a:p>
            <a:pPr>
              <a:lnSpc>
                <a:spcPts val="1800"/>
              </a:lnSpc>
              <a:spcAft>
                <a:spcPts val="600"/>
              </a:spcAft>
            </a:pP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Ateliers du partenariat multipartite avec pleine participation des représentants communautaires/travaux des groupes : développement d’une vision, d’un plan d’action avec activités de collaboration entre les partenaires. </a:t>
            </a:r>
            <a:b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Le rôle et les responsabilités des communautés locales sont précisés dans un accord formel signé par tous les partenaires: « Les communautés locales ont un rôle central dans la conservation de la biodiversité et la transmission des connaissances; ils vont participer pleinement au partenariat à travers des représentants, ils vont fournir les trois plantes et veiller à la conservation et l’utilisation durable des 3 plantes dans leurs régions respectives. », </a:t>
            </a:r>
            <a:r>
              <a:rPr lang="fr-FR" sz="1400" b="1" dirty="0">
                <a:solidFill>
                  <a:schemeClr val="accent3"/>
                </a:solidFill>
                <a:latin typeface="Calibri" panose="020F0502020204030204" pitchFamily="34" charset="0"/>
                <a:ea typeface="Calibri" panose="020F0502020204030204" pitchFamily="34" charset="0"/>
                <a:cs typeface="Calibri" panose="020F0502020204030204" pitchFamily="34" charset="0"/>
              </a:rPr>
              <a:t>③</a:t>
            </a: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 Vidéo valorisation simplement expliqué</a:t>
            </a:r>
          </a:p>
        </p:txBody>
      </p:sp>
      <p:sp>
        <p:nvSpPr>
          <p:cNvPr id="11" name="Textfeld 10">
            <a:extLst>
              <a:ext uri="{FF2B5EF4-FFF2-40B4-BE49-F238E27FC236}">
                <a16:creationId xmlns:a16="http://schemas.microsoft.com/office/drawing/2014/main" id="{1ACA0030-E5E6-4728-BB83-6CFAE16B3422}"/>
              </a:ext>
            </a:extLst>
          </p:cNvPr>
          <p:cNvSpPr txBox="1"/>
          <p:nvPr/>
        </p:nvSpPr>
        <p:spPr>
          <a:xfrm>
            <a:off x="2826186" y="1998000"/>
            <a:ext cx="7261223" cy="1900558"/>
          </a:xfrm>
          <a:prstGeom prst="rect">
            <a:avLst/>
          </a:prstGeom>
          <a:solidFill>
            <a:schemeClr val="bg1"/>
          </a:solidFill>
          <a:ln w="9525">
            <a:solidFill>
              <a:schemeClr val="tx2"/>
            </a:solidFill>
          </a:ln>
        </p:spPr>
        <p:txBody>
          <a:bodyPr wrap="square" lIns="720000" tIns="72000" rIns="108000" bIns="108000" anchor="t">
            <a:spAutoFit/>
          </a:bodyPr>
          <a:lstStyle/>
          <a:p>
            <a:pPr>
              <a:lnSpc>
                <a:spcPts val="1800"/>
              </a:lnSpc>
              <a:spcAft>
                <a:spcPts val="600"/>
              </a:spcAft>
            </a:pPr>
            <a:r>
              <a:rPr lang="fr-FR" sz="1400" u="sng" spc="-22" dirty="0">
                <a:solidFill>
                  <a:srgbClr val="000000"/>
                </a:solidFill>
                <a:latin typeface="Calibri" panose="020F0502020204030204" pitchFamily="34" charset="0"/>
                <a:ea typeface="Calibri" panose="020F0502020204030204" pitchFamily="34" charset="0"/>
                <a:cs typeface="Calibri" panose="020F0502020204030204" pitchFamily="34" charset="0"/>
              </a:rPr>
              <a:t>1er atelier :</a:t>
            </a:r>
            <a:r>
              <a:rPr lang="fr-FR" sz="1400" spc="-22" dirty="0">
                <a:solidFill>
                  <a:srgbClr val="000000"/>
                </a:solidFill>
                <a:latin typeface="Calibri" panose="020F0502020204030204" pitchFamily="34" charset="0"/>
                <a:ea typeface="Calibri" panose="020F0502020204030204" pitchFamily="34" charset="0"/>
                <a:cs typeface="Calibri" panose="020F0502020204030204" pitchFamily="34" charset="0"/>
              </a:rPr>
              <a:t> présentations sur le projet GIZ, sur l’APA et présentation par un représentant d’association de tradipraticiens, travail de groupe pour chaque département, recommandations </a:t>
            </a:r>
          </a:p>
          <a:p>
            <a:pPr>
              <a:lnSpc>
                <a:spcPts val="1800"/>
              </a:lnSpc>
              <a:spcAft>
                <a:spcPts val="600"/>
              </a:spcAft>
            </a:pPr>
            <a:r>
              <a:rPr lang="fr-FR" sz="1400" u="sng" spc="-22" dirty="0">
                <a:solidFill>
                  <a:srgbClr val="000000"/>
                </a:solidFill>
                <a:latin typeface="Calibri" panose="020F0502020204030204" pitchFamily="34" charset="0"/>
                <a:ea typeface="Calibri" panose="020F0502020204030204" pitchFamily="34" charset="0"/>
                <a:cs typeface="Calibri" panose="020F0502020204030204" pitchFamily="34" charset="0"/>
              </a:rPr>
              <a:t>2ème atelier :</a:t>
            </a:r>
            <a:r>
              <a:rPr lang="fr-FR" sz="1400" spc="-22"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FR" sz="1400" b="1" spc="-22" dirty="0">
                <a:solidFill>
                  <a:schemeClr val="accent3"/>
                </a:solidFill>
                <a:latin typeface="Calibri" panose="020F0502020204030204" pitchFamily="34" charset="0"/>
                <a:ea typeface="Calibri" panose="020F0502020204030204" pitchFamily="34" charset="0"/>
                <a:cs typeface="Calibri" panose="020F0502020204030204" pitchFamily="34" charset="0"/>
              </a:rPr>
              <a:t>⑤</a:t>
            </a:r>
            <a:r>
              <a:rPr lang="fr-FR" sz="1400" spc="-22"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fr-FR" sz="1400" spc="-22" dirty="0">
                <a:solidFill>
                  <a:srgbClr val="000000"/>
                </a:solidFill>
                <a:latin typeface="Calibri" panose="020F0502020204030204" pitchFamily="34" charset="0"/>
                <a:ea typeface="Calibri" panose="020F0502020204030204" pitchFamily="34" charset="0"/>
                <a:cs typeface="Calibri" panose="020F0502020204030204" pitchFamily="34" charset="0"/>
              </a:rPr>
              <a:t>Jeux de rôle par l’équipe et présentation d’association de tradipraticiens et discussion sur la création d’associations, y compris les craintes, et groupes de travail pour chaque département, et choix des représentantes pour chaque département sur la base de critères de sélection</a:t>
            </a:r>
          </a:p>
        </p:txBody>
      </p:sp>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lIns="612000"/>
          <a:lstStyle/>
          <a:p>
            <a:r>
              <a:rPr lang="fr-FR" dirty="0"/>
              <a:t>Le processus de collaboration avec les communautés locales </a:t>
            </a:r>
            <a:r>
              <a:rPr lang="fr-FR" b="1" dirty="0"/>
              <a:t>et les méthodes</a:t>
            </a:r>
          </a:p>
        </p:txBody>
      </p:sp>
      <p:sp>
        <p:nvSpPr>
          <p:cNvPr id="5" name="Textplatzhalter 4">
            <a:extLst>
              <a:ext uri="{FF2B5EF4-FFF2-40B4-BE49-F238E27FC236}">
                <a16:creationId xmlns:a16="http://schemas.microsoft.com/office/drawing/2014/main" id="{D5FEB554-DD32-45BE-8DE7-2B15EB4209F0}"/>
              </a:ext>
            </a:extLst>
          </p:cNvPr>
          <p:cNvSpPr>
            <a:spLocks noGrp="1"/>
          </p:cNvSpPr>
          <p:nvPr>
            <p:ph type="body" sz="quarter" idx="10"/>
          </p:nvPr>
        </p:nvSpPr>
        <p:spPr/>
        <p:txBody>
          <a:bodyPr/>
          <a:lstStyle/>
          <a:p>
            <a:r>
              <a:rPr lang="de-DE" dirty="0" err="1"/>
              <a:t>Phases</a:t>
            </a:r>
            <a:endParaRPr lang="de-DE" dirty="0"/>
          </a:p>
        </p:txBody>
      </p:sp>
      <p:sp>
        <p:nvSpPr>
          <p:cNvPr id="23" name="Inhaltsplatzhalter 11">
            <a:extLst>
              <a:ext uri="{FF2B5EF4-FFF2-40B4-BE49-F238E27FC236}">
                <a16:creationId xmlns:a16="http://schemas.microsoft.com/office/drawing/2014/main" id="{6EC8CF45-1869-4892-A7B5-3547DE32519F}"/>
              </a:ext>
            </a:extLst>
          </p:cNvPr>
          <p:cNvSpPr txBox="1">
            <a:spLocks/>
          </p:cNvSpPr>
          <p:nvPr/>
        </p:nvSpPr>
        <p:spPr>
          <a:xfrm>
            <a:off x="3555053" y="1238401"/>
            <a:ext cx="3454090" cy="296424"/>
          </a:xfrm>
          <a:prstGeom prst="rect">
            <a:avLst/>
          </a:prstGeom>
        </p:spPr>
        <p:txBody>
          <a:bodyPr vert="horz" lIns="0" tIns="0" rIns="0" bIns="0"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557213"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28688"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00163"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71638"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buNone/>
            </a:pPr>
            <a:r>
              <a:rPr lang="de-DE" b="1" dirty="0" err="1"/>
              <a:t>Méthodes</a:t>
            </a:r>
            <a:endParaRPr lang="de-DE" b="1" dirty="0"/>
          </a:p>
        </p:txBody>
      </p:sp>
      <p:sp>
        <p:nvSpPr>
          <p:cNvPr id="17" name="Textfeld 16">
            <a:extLst>
              <a:ext uri="{FF2B5EF4-FFF2-40B4-BE49-F238E27FC236}">
                <a16:creationId xmlns:a16="http://schemas.microsoft.com/office/drawing/2014/main" id="{071B5BD8-0719-464D-9794-ADB68A4DDBE2}"/>
              </a:ext>
            </a:extLst>
          </p:cNvPr>
          <p:cNvSpPr txBox="1"/>
          <p:nvPr/>
        </p:nvSpPr>
        <p:spPr>
          <a:xfrm>
            <a:off x="684000" y="1998000"/>
            <a:ext cx="2520000" cy="570720"/>
          </a:xfrm>
          <a:prstGeom prst="rect">
            <a:avLst/>
          </a:prstGeom>
          <a:solidFill>
            <a:schemeClr val="accent5"/>
          </a:solidFill>
          <a:ln w="28575">
            <a:noFill/>
          </a:ln>
        </p:spPr>
        <p:txBody>
          <a:bodyPr wrap="square" lIns="108000" tIns="36000" rIns="108000" bIns="72000">
            <a:spAutoFit/>
          </a:bodyPr>
          <a:lstStyle/>
          <a:p>
            <a:pPr>
              <a:lnSpc>
                <a:spcPts val="1800"/>
              </a:lnSpc>
              <a:spcBef>
                <a:spcPts val="1579"/>
              </a:spcBef>
              <a:spcAft>
                <a:spcPts val="351"/>
              </a:spcAft>
            </a:pP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Création d’associations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commu-nautaires</a:t>
            </a:r>
            <a:endParaRPr lang="de-DE" sz="1400" kern="10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Textfeld 23">
            <a:extLst>
              <a:ext uri="{FF2B5EF4-FFF2-40B4-BE49-F238E27FC236}">
                <a16:creationId xmlns:a16="http://schemas.microsoft.com/office/drawing/2014/main" id="{EAC44E7C-89C5-4D49-BE6B-452EFFD8AB1F}"/>
              </a:ext>
            </a:extLst>
          </p:cNvPr>
          <p:cNvSpPr txBox="1"/>
          <p:nvPr/>
        </p:nvSpPr>
        <p:spPr>
          <a:xfrm>
            <a:off x="684000" y="4060726"/>
            <a:ext cx="2520000" cy="1022062"/>
          </a:xfrm>
          <a:prstGeom prst="rect">
            <a:avLst/>
          </a:prstGeom>
          <a:solidFill>
            <a:schemeClr val="accent5"/>
          </a:solidFill>
          <a:ln w="28575">
            <a:noFill/>
          </a:ln>
        </p:spPr>
        <p:txBody>
          <a:bodyPr wrap="square" lIns="108000" tIns="36000" rIns="108000" bIns="72000">
            <a:spAutoFit/>
          </a:bodyPr>
          <a:lstStyle/>
          <a:p>
            <a:pPr>
              <a:lnSpc>
                <a:spcPts val="1800"/>
              </a:lnSpc>
              <a:spcBef>
                <a:spcPts val="1579"/>
              </a:spcBef>
              <a:spcAft>
                <a:spcPts val="351"/>
              </a:spcAft>
            </a:pP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Intégration de représentants des associations à un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partena-riat</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multipartite (chercheurs, PME, gouvernement)</a:t>
            </a:r>
            <a:endParaRPr lang="de-DE" sz="1400" kern="10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Gerader Verbinder 25">
            <a:extLst>
              <a:ext uri="{FF2B5EF4-FFF2-40B4-BE49-F238E27FC236}">
                <a16:creationId xmlns:a16="http://schemas.microsoft.com/office/drawing/2014/main" id="{E9252F36-7EC1-4BE4-9597-F33B52DF3E9B}"/>
              </a:ext>
            </a:extLst>
          </p:cNvPr>
          <p:cNvCxnSpPr>
            <a:cxnSpLocks/>
          </p:cNvCxnSpPr>
          <p:nvPr/>
        </p:nvCxnSpPr>
        <p:spPr>
          <a:xfrm>
            <a:off x="595317" y="1908175"/>
            <a:ext cx="0" cy="3174613"/>
          </a:xfrm>
          <a:prstGeom prst="line">
            <a:avLst/>
          </a:prstGeom>
          <a:ln>
            <a:tailEnd type="none" w="lg" len="med"/>
          </a:ln>
        </p:spPr>
        <p:style>
          <a:lnRef idx="1">
            <a:schemeClr val="accent2"/>
          </a:lnRef>
          <a:fillRef idx="0">
            <a:schemeClr val="accent2"/>
          </a:fillRef>
          <a:effectRef idx="0">
            <a:schemeClr val="accent2"/>
          </a:effectRef>
          <a:fontRef idx="minor">
            <a:schemeClr val="tx1"/>
          </a:fontRef>
        </p:style>
      </p:cxnSp>
      <p:cxnSp>
        <p:nvCxnSpPr>
          <p:cNvPr id="27" name="Gerader Verbinder 26">
            <a:extLst>
              <a:ext uri="{FF2B5EF4-FFF2-40B4-BE49-F238E27FC236}">
                <a16:creationId xmlns:a16="http://schemas.microsoft.com/office/drawing/2014/main" id="{E9FB3E67-F6F2-4258-8EB0-8E689B008E38}"/>
              </a:ext>
            </a:extLst>
          </p:cNvPr>
          <p:cNvCxnSpPr>
            <a:cxnSpLocks/>
          </p:cNvCxnSpPr>
          <p:nvPr/>
        </p:nvCxnSpPr>
        <p:spPr>
          <a:xfrm>
            <a:off x="595317" y="1625152"/>
            <a:ext cx="0" cy="252000"/>
          </a:xfrm>
          <a:prstGeom prst="line">
            <a:avLst/>
          </a:prstGeom>
          <a:ln w="12700">
            <a:prstDash val="lgDash"/>
            <a:tailEnd type="none" w="med" len="sm"/>
          </a:ln>
        </p:spPr>
        <p:style>
          <a:lnRef idx="2">
            <a:schemeClr val="accent2"/>
          </a:lnRef>
          <a:fillRef idx="0">
            <a:schemeClr val="accent2"/>
          </a:fillRef>
          <a:effectRef idx="1">
            <a:schemeClr val="accent2"/>
          </a:effectRef>
          <a:fontRef idx="minor">
            <a:schemeClr val="tx1"/>
          </a:fontRef>
        </p:style>
      </p:cxnSp>
      <p:sp>
        <p:nvSpPr>
          <p:cNvPr id="14" name="Rechteck 13">
            <a:extLst>
              <a:ext uri="{FF2B5EF4-FFF2-40B4-BE49-F238E27FC236}">
                <a16:creationId xmlns:a16="http://schemas.microsoft.com/office/drawing/2014/main" id="{54873AD9-070A-4679-9BD2-DBF3436C01B8}"/>
              </a:ext>
            </a:extLst>
          </p:cNvPr>
          <p:cNvSpPr/>
          <p:nvPr/>
        </p:nvSpPr>
        <p:spPr>
          <a:xfrm>
            <a:off x="2288351" y="1457254"/>
            <a:ext cx="7606498" cy="183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79740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D5F81CA8-9761-45C1-B5A5-2655E5D27000}"/>
              </a:ext>
            </a:extLst>
          </p:cNvPr>
          <p:cNvGrpSpPr/>
          <p:nvPr/>
        </p:nvGrpSpPr>
        <p:grpSpPr>
          <a:xfrm>
            <a:off x="3550679" y="4745983"/>
            <a:ext cx="3161673" cy="875853"/>
            <a:chOff x="3692524" y="4554383"/>
            <a:chExt cx="2735039" cy="811481"/>
          </a:xfrm>
        </p:grpSpPr>
        <p:sp>
          <p:nvSpPr>
            <p:cNvPr id="2" name="Rechteck 1">
              <a:extLst>
                <a:ext uri="{FF2B5EF4-FFF2-40B4-BE49-F238E27FC236}">
                  <a16:creationId xmlns:a16="http://schemas.microsoft.com/office/drawing/2014/main" id="{FCC73815-A79D-492B-AEB9-6F2A7288E4F9}"/>
                </a:ext>
              </a:extLst>
            </p:cNvPr>
            <p:cNvSpPr/>
            <p:nvPr/>
          </p:nvSpPr>
          <p:spPr>
            <a:xfrm>
              <a:off x="3692525" y="4554383"/>
              <a:ext cx="2735038" cy="233479"/>
            </a:xfrm>
            <a:prstGeom prst="rect">
              <a:avLst/>
            </a:prstGeom>
            <a:solidFill>
              <a:schemeClr val="accent4">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lang="de-DE" sz="2115" dirty="0"/>
            </a:p>
          </p:txBody>
        </p:sp>
        <p:sp>
          <p:nvSpPr>
            <p:cNvPr id="22" name="Rechteck 21">
              <a:extLst>
                <a:ext uri="{FF2B5EF4-FFF2-40B4-BE49-F238E27FC236}">
                  <a16:creationId xmlns:a16="http://schemas.microsoft.com/office/drawing/2014/main" id="{86262B8D-54F4-46C7-A179-61E6B7A433AE}"/>
                </a:ext>
              </a:extLst>
            </p:cNvPr>
            <p:cNvSpPr/>
            <p:nvPr/>
          </p:nvSpPr>
          <p:spPr>
            <a:xfrm>
              <a:off x="3692525" y="4843383"/>
              <a:ext cx="2735038" cy="233479"/>
            </a:xfrm>
            <a:prstGeom prst="rect">
              <a:avLst/>
            </a:prstGeom>
            <a:solidFill>
              <a:schemeClr val="accent4">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lang="de-DE" sz="2115"/>
            </a:p>
          </p:txBody>
        </p:sp>
        <p:sp>
          <p:nvSpPr>
            <p:cNvPr id="23" name="Rechteck 22">
              <a:extLst>
                <a:ext uri="{FF2B5EF4-FFF2-40B4-BE49-F238E27FC236}">
                  <a16:creationId xmlns:a16="http://schemas.microsoft.com/office/drawing/2014/main" id="{6E410EB7-1C09-47AB-B024-CA65CF9B3C53}"/>
                </a:ext>
              </a:extLst>
            </p:cNvPr>
            <p:cNvSpPr/>
            <p:nvPr/>
          </p:nvSpPr>
          <p:spPr>
            <a:xfrm>
              <a:off x="3692524" y="5132385"/>
              <a:ext cx="2735038" cy="233479"/>
            </a:xfrm>
            <a:prstGeom prst="rect">
              <a:avLst/>
            </a:prstGeom>
            <a:solidFill>
              <a:schemeClr val="accent4">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lang="de-DE" sz="2115"/>
            </a:p>
          </p:txBody>
        </p:sp>
      </p:grpSp>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lIns="612000"/>
          <a:lstStyle/>
          <a:p>
            <a:r>
              <a:rPr lang="fr-FR" b="1" spc="-11" dirty="0">
                <a:solidFill>
                  <a:schemeClr val="accent3"/>
                </a:solidFill>
              </a:rPr>
              <a:t>①</a:t>
            </a:r>
            <a:r>
              <a:rPr lang="fr-FR" spc="-11" dirty="0"/>
              <a:t> </a:t>
            </a:r>
            <a:r>
              <a:rPr lang="fr-FR" dirty="0"/>
              <a:t>L’analyse CAP-PAC </a:t>
            </a:r>
            <a:r>
              <a:rPr lang="fr-FR" b="1" dirty="0"/>
              <a:t>au début du processus et après des ateliers</a:t>
            </a:r>
          </a:p>
        </p:txBody>
      </p:sp>
      <p:sp>
        <p:nvSpPr>
          <p:cNvPr id="19" name="Inhaltsplatzhalter 11">
            <a:extLst>
              <a:ext uri="{FF2B5EF4-FFF2-40B4-BE49-F238E27FC236}">
                <a16:creationId xmlns:a16="http://schemas.microsoft.com/office/drawing/2014/main" id="{F301BA23-C492-4C19-8C11-EC6E257A47FA}"/>
              </a:ext>
            </a:extLst>
          </p:cNvPr>
          <p:cNvSpPr>
            <a:spLocks noGrp="1"/>
          </p:cNvSpPr>
          <p:nvPr>
            <p:ph type="body" sz="quarter" idx="10"/>
          </p:nvPr>
        </p:nvSpPr>
        <p:spPr/>
        <p:txBody>
          <a:bodyPr/>
          <a:lstStyle/>
          <a:p>
            <a:pPr marL="0" indent="0">
              <a:buNone/>
            </a:pPr>
            <a:r>
              <a:rPr lang="de-DE" sz="1600" b="1" dirty="0" err="1"/>
              <a:t>Phases</a:t>
            </a:r>
            <a:endParaRPr lang="de-DE" sz="1600" b="1" dirty="0"/>
          </a:p>
        </p:txBody>
      </p:sp>
      <p:sp>
        <p:nvSpPr>
          <p:cNvPr id="33" name="Textfeld 32">
            <a:extLst>
              <a:ext uri="{FF2B5EF4-FFF2-40B4-BE49-F238E27FC236}">
                <a16:creationId xmlns:a16="http://schemas.microsoft.com/office/drawing/2014/main" id="{63287601-2743-4A1B-8023-0BDCF2778665}"/>
              </a:ext>
            </a:extLst>
          </p:cNvPr>
          <p:cNvSpPr txBox="1"/>
          <p:nvPr/>
        </p:nvSpPr>
        <p:spPr>
          <a:xfrm>
            <a:off x="3552092" y="1712550"/>
            <a:ext cx="6534530" cy="1945391"/>
          </a:xfrm>
          <a:prstGeom prst="rect">
            <a:avLst/>
          </a:prstGeom>
          <a:solidFill>
            <a:schemeClr val="accent4">
              <a:lumMod val="20000"/>
              <a:lumOff val="80000"/>
              <a:alpha val="70000"/>
            </a:schemeClr>
          </a:solidFill>
          <a:ln w="28575">
            <a:noFill/>
          </a:ln>
        </p:spPr>
        <p:txBody>
          <a:bodyPr wrap="square" lIns="108000" tIns="36000" rIns="108000" bIns="72000" rtlCol="0">
            <a:spAutoFit/>
          </a:bodyPr>
          <a:lstStyle/>
          <a:p>
            <a:pPr>
              <a:lnSpc>
                <a:spcPts val="1800"/>
              </a:lnSpc>
              <a:spcAft>
                <a:spcPts val="600"/>
              </a:spcAft>
            </a:pPr>
            <a:r>
              <a:rPr lang="fr-FR" sz="1400" b="1" dirty="0">
                <a:latin typeface="Calibri" panose="020F0502020204030204" pitchFamily="34" charset="0"/>
                <a:ea typeface="Calibri" panose="020F0502020204030204" pitchFamily="34" charset="0"/>
                <a:cs typeface="Calibri" panose="020F0502020204030204" pitchFamily="34" charset="0"/>
              </a:rPr>
              <a:t>Une approche efficace pour les facilitateurs qui souhaitent</a:t>
            </a:r>
            <a:r>
              <a:rPr lang="fr-FR" sz="1400" dirty="0">
                <a:latin typeface="Calibri" panose="020F0502020204030204" pitchFamily="34" charset="0"/>
                <a:ea typeface="Calibri" panose="020F0502020204030204" pitchFamily="34" charset="0"/>
                <a:cs typeface="Calibri" panose="020F0502020204030204" pitchFamily="34" charset="0"/>
              </a:rPr>
              <a:t>:</a:t>
            </a:r>
          </a:p>
          <a:p>
            <a:pPr marL="216000" lvl="1" indent="-216000">
              <a:lnSpc>
                <a:spcPts val="1800"/>
              </a:lnSpc>
              <a:spcAft>
                <a:spcPts val="600"/>
              </a:spcAft>
              <a:buFont typeface="Symbol" panose="05050102010706020507" pitchFamily="18" charset="2"/>
              <a:buChar char="-"/>
            </a:pPr>
            <a:r>
              <a:rPr lang="fr-FR" sz="1400" dirty="0">
                <a:latin typeface="Calibri" panose="020F0502020204030204" pitchFamily="34" charset="0"/>
                <a:ea typeface="Calibri" panose="020F0502020204030204" pitchFamily="34" charset="0"/>
                <a:cs typeface="Calibri" panose="020F0502020204030204" pitchFamily="34" charset="0"/>
              </a:rPr>
              <a:t>Comprendre en profondeur quelle est la situation de départ/ le contexte du groupe d’acteurs participant au projet.</a:t>
            </a:r>
          </a:p>
          <a:p>
            <a:pPr marL="216000" lvl="1" indent="-216000">
              <a:lnSpc>
                <a:spcPts val="1800"/>
              </a:lnSpc>
              <a:spcAft>
                <a:spcPts val="600"/>
              </a:spcAft>
              <a:buFont typeface="Symbol" panose="05050102010706020507" pitchFamily="18" charset="2"/>
              <a:buChar char="-"/>
            </a:pPr>
            <a:r>
              <a:rPr lang="fr-FR" sz="1400" dirty="0">
                <a:latin typeface="Calibri" panose="020F0502020204030204" pitchFamily="34" charset="0"/>
                <a:ea typeface="Calibri" panose="020F0502020204030204" pitchFamily="34" charset="0"/>
                <a:cs typeface="Calibri" panose="020F0502020204030204" pitchFamily="34" charset="0"/>
              </a:rPr>
              <a:t>Réfléchir en profondeur sur la situation souhaitée (les objectifs de l’activité ou du projet).</a:t>
            </a:r>
          </a:p>
          <a:p>
            <a:pPr marL="216000" lvl="1" indent="-216000">
              <a:lnSpc>
                <a:spcPts val="1800"/>
              </a:lnSpc>
              <a:spcAft>
                <a:spcPts val="600"/>
              </a:spcAft>
              <a:buFont typeface="Symbol" panose="05050102010706020507" pitchFamily="18" charset="2"/>
              <a:buChar char="-"/>
            </a:pPr>
            <a:r>
              <a:rPr lang="fr-FR" sz="1400" dirty="0">
                <a:latin typeface="Calibri" panose="020F0502020204030204" pitchFamily="34" charset="0"/>
                <a:ea typeface="Calibri" panose="020F0502020204030204" pitchFamily="34" charset="0"/>
                <a:cs typeface="Calibri" panose="020F0502020204030204" pitchFamily="34" charset="0"/>
              </a:rPr>
              <a:t>Planifier sur la base de la situation actuelle et de la situation souhaitée les activités à mener et les méthodes à utiliser.</a:t>
            </a:r>
            <a:endParaRPr lang="de-DE" sz="1400" dirty="0">
              <a:latin typeface="Calibri" panose="020F0502020204030204" pitchFamily="34" charset="0"/>
              <a:ea typeface="Calibri" panose="020F0502020204030204" pitchFamily="34" charset="0"/>
              <a:cs typeface="Calibri" panose="020F0502020204030204" pitchFamily="34" charset="0"/>
            </a:endParaRPr>
          </a:p>
        </p:txBody>
      </p:sp>
      <p:sp>
        <p:nvSpPr>
          <p:cNvPr id="34" name="Textfeld 33">
            <a:extLst>
              <a:ext uri="{FF2B5EF4-FFF2-40B4-BE49-F238E27FC236}">
                <a16:creationId xmlns:a16="http://schemas.microsoft.com/office/drawing/2014/main" id="{08445742-8397-4953-B930-9CBDA39F28C3}"/>
              </a:ext>
            </a:extLst>
          </p:cNvPr>
          <p:cNvSpPr txBox="1"/>
          <p:nvPr/>
        </p:nvSpPr>
        <p:spPr>
          <a:xfrm>
            <a:off x="3562087" y="3786396"/>
            <a:ext cx="6534905" cy="2761193"/>
          </a:xfrm>
          <a:prstGeom prst="rect">
            <a:avLst/>
          </a:prstGeom>
          <a:noFill/>
        </p:spPr>
        <p:txBody>
          <a:bodyPr wrap="square" lIns="116567" tIns="38856" rIns="116567" bIns="38856">
            <a:spAutoFit/>
          </a:bodyPr>
          <a:lstStyle/>
          <a:p>
            <a:pPr>
              <a:lnSpc>
                <a:spcPts val="1800"/>
              </a:lnSpc>
            </a:pPr>
            <a:r>
              <a:rPr lang="de-DE" sz="1400" spc="-20" dirty="0" err="1">
                <a:latin typeface="Calibri" panose="020F0502020204030204" pitchFamily="34" charset="0"/>
                <a:ea typeface="Calibri" panose="020F0502020204030204" pitchFamily="34" charset="0"/>
                <a:cs typeface="Calibri" panose="020F0502020204030204" pitchFamily="34" charset="0"/>
              </a:rPr>
              <a:t>L’analyse</a:t>
            </a:r>
            <a:r>
              <a:rPr lang="de-DE" sz="1400" spc="-20" dirty="0">
                <a:latin typeface="Calibri" panose="020F0502020204030204" pitchFamily="34" charset="0"/>
                <a:ea typeface="Calibri" panose="020F0502020204030204" pitchFamily="34" charset="0"/>
                <a:cs typeface="Calibri" panose="020F0502020204030204" pitchFamily="34" charset="0"/>
              </a:rPr>
              <a:t> ne </a:t>
            </a:r>
            <a:r>
              <a:rPr lang="de-DE" sz="1400" spc="-20" dirty="0" err="1">
                <a:latin typeface="Calibri" panose="020F0502020204030204" pitchFamily="34" charset="0"/>
                <a:ea typeface="Calibri" panose="020F0502020204030204" pitchFamily="34" charset="0"/>
                <a:cs typeface="Calibri" panose="020F0502020204030204" pitchFamily="34" charset="0"/>
              </a:rPr>
              <a:t>vise</a:t>
            </a:r>
            <a:r>
              <a:rPr lang="de-DE" sz="1400" spc="-20" dirty="0">
                <a:latin typeface="Calibri" panose="020F0502020204030204" pitchFamily="34" charset="0"/>
                <a:ea typeface="Calibri" panose="020F0502020204030204" pitchFamily="34" charset="0"/>
                <a:cs typeface="Calibri" panose="020F0502020204030204" pitchFamily="34" charset="0"/>
              </a:rPr>
              <a:t> </a:t>
            </a:r>
            <a:r>
              <a:rPr lang="de-DE" sz="1400" spc="-20" dirty="0" err="1">
                <a:latin typeface="Calibri" panose="020F0502020204030204" pitchFamily="34" charset="0"/>
                <a:ea typeface="Calibri" panose="020F0502020204030204" pitchFamily="34" charset="0"/>
                <a:cs typeface="Calibri" panose="020F0502020204030204" pitchFamily="34" charset="0"/>
              </a:rPr>
              <a:t>pas</a:t>
            </a:r>
            <a:r>
              <a:rPr lang="de-DE" sz="1400" spc="-20" dirty="0">
                <a:latin typeface="Calibri" panose="020F0502020204030204" pitchFamily="34" charset="0"/>
                <a:ea typeface="Calibri" panose="020F0502020204030204" pitchFamily="34" charset="0"/>
                <a:cs typeface="Calibri" panose="020F0502020204030204" pitchFamily="34" charset="0"/>
              </a:rPr>
              <a:t> </a:t>
            </a:r>
            <a:r>
              <a:rPr lang="de-DE" sz="1400" spc="-20" dirty="0" err="1">
                <a:latin typeface="Calibri" panose="020F0502020204030204" pitchFamily="34" charset="0"/>
                <a:ea typeface="Calibri" panose="020F0502020204030204" pitchFamily="34" charset="0"/>
                <a:cs typeface="Calibri" panose="020F0502020204030204" pitchFamily="34" charset="0"/>
              </a:rPr>
              <a:t>seulement</a:t>
            </a:r>
            <a:r>
              <a:rPr lang="de-DE" sz="1400" spc="-20" dirty="0">
                <a:latin typeface="Calibri" panose="020F0502020204030204" pitchFamily="34" charset="0"/>
                <a:ea typeface="Calibri" panose="020F0502020204030204" pitchFamily="34" charset="0"/>
                <a:cs typeface="Calibri" panose="020F0502020204030204" pitchFamily="34" charset="0"/>
              </a:rPr>
              <a:t> à </a:t>
            </a:r>
            <a:r>
              <a:rPr lang="de-DE" sz="1400" spc="-20" dirty="0" err="1">
                <a:latin typeface="Calibri" panose="020F0502020204030204" pitchFamily="34" charset="0"/>
                <a:ea typeface="Calibri" panose="020F0502020204030204" pitchFamily="34" charset="0"/>
                <a:cs typeface="Calibri" panose="020F0502020204030204" pitchFamily="34" charset="0"/>
              </a:rPr>
              <a:t>transmettre</a:t>
            </a:r>
            <a:r>
              <a:rPr lang="de-DE" sz="1400" spc="-20" dirty="0">
                <a:latin typeface="Calibri" panose="020F0502020204030204" pitchFamily="34" charset="0"/>
                <a:ea typeface="Calibri" panose="020F0502020204030204" pitchFamily="34" charset="0"/>
                <a:cs typeface="Calibri" panose="020F0502020204030204" pitchFamily="34" charset="0"/>
              </a:rPr>
              <a:t> des </a:t>
            </a:r>
            <a:r>
              <a:rPr lang="de-DE" sz="1400" spc="-20" dirty="0" err="1">
                <a:latin typeface="Calibri" panose="020F0502020204030204" pitchFamily="34" charset="0"/>
                <a:ea typeface="Calibri" panose="020F0502020204030204" pitchFamily="34" charset="0"/>
                <a:cs typeface="Calibri" panose="020F0502020204030204" pitchFamily="34" charset="0"/>
              </a:rPr>
              <a:t>connaissances</a:t>
            </a:r>
            <a:r>
              <a:rPr lang="de-DE" sz="1400" spc="-20" dirty="0">
                <a:latin typeface="Calibri" panose="020F0502020204030204" pitchFamily="34" charset="0"/>
                <a:ea typeface="Calibri" panose="020F0502020204030204" pitchFamily="34" charset="0"/>
                <a:cs typeface="Calibri" panose="020F0502020204030204" pitchFamily="34" charset="0"/>
              </a:rPr>
              <a:t> </a:t>
            </a:r>
            <a:r>
              <a:rPr lang="de-DE" sz="1400" spc="-20" dirty="0" err="1">
                <a:latin typeface="Calibri" panose="020F0502020204030204" pitchFamily="34" charset="0"/>
                <a:ea typeface="Calibri" panose="020F0502020204030204" pitchFamily="34" charset="0"/>
                <a:cs typeface="Calibri" panose="020F0502020204030204" pitchFamily="34" charset="0"/>
              </a:rPr>
              <a:t>sur</a:t>
            </a:r>
            <a:r>
              <a:rPr lang="de-DE" sz="1400" spc="-20" dirty="0">
                <a:latin typeface="Calibri" panose="020F0502020204030204" pitchFamily="34" charset="0"/>
                <a:ea typeface="Calibri" panose="020F0502020204030204" pitchFamily="34" charset="0"/>
                <a:cs typeface="Calibri" panose="020F0502020204030204" pitchFamily="34" charset="0"/>
              </a:rPr>
              <a:t> </a:t>
            </a:r>
            <a:r>
              <a:rPr lang="de-DE" sz="1400" spc="-20" dirty="0" err="1">
                <a:latin typeface="Calibri" panose="020F0502020204030204" pitchFamily="34" charset="0"/>
                <a:ea typeface="Calibri" panose="020F0502020204030204" pitchFamily="34" charset="0"/>
                <a:cs typeface="Calibri" panose="020F0502020204030204" pitchFamily="34" charset="0"/>
              </a:rPr>
              <a:t>un</a:t>
            </a:r>
            <a:r>
              <a:rPr lang="de-DE" sz="1400" spc="-20" dirty="0">
                <a:latin typeface="Calibri" panose="020F0502020204030204" pitchFamily="34" charset="0"/>
                <a:ea typeface="Calibri" panose="020F0502020204030204" pitchFamily="34" charset="0"/>
                <a:cs typeface="Calibri" panose="020F0502020204030204" pitchFamily="34" charset="0"/>
              </a:rPr>
              <a:t> </a:t>
            </a:r>
            <a:r>
              <a:rPr lang="de-DE" sz="1400" spc="-20" dirty="0" err="1">
                <a:latin typeface="Calibri" panose="020F0502020204030204" pitchFamily="34" charset="0"/>
                <a:ea typeface="Calibri" panose="020F0502020204030204" pitchFamily="34" charset="0"/>
                <a:cs typeface="Calibri" panose="020F0502020204030204" pitchFamily="34" charset="0"/>
              </a:rPr>
              <a:t>sujet</a:t>
            </a:r>
            <a:r>
              <a:rPr lang="de-DE" sz="1400" spc="-20" dirty="0">
                <a:latin typeface="Calibri" panose="020F0502020204030204" pitchFamily="34" charset="0"/>
                <a:ea typeface="Calibri" panose="020F0502020204030204" pitchFamily="34" charset="0"/>
                <a:cs typeface="Calibri" panose="020F0502020204030204" pitchFamily="34" charset="0"/>
              </a:rPr>
              <a:t>, </a:t>
            </a:r>
            <a:r>
              <a:rPr lang="de-DE" sz="1400" spc="-20" dirty="0" err="1">
                <a:latin typeface="Calibri" panose="020F0502020204030204" pitchFamily="34" charset="0"/>
                <a:ea typeface="Calibri" panose="020F0502020204030204" pitchFamily="34" charset="0"/>
                <a:cs typeface="Calibri" panose="020F0502020204030204" pitchFamily="34" charset="0"/>
              </a:rPr>
              <a:t>mais</a:t>
            </a:r>
            <a:r>
              <a:rPr lang="de-DE" sz="1400" spc="-20" dirty="0">
                <a:latin typeface="Calibri" panose="020F0502020204030204" pitchFamily="34" charset="0"/>
                <a:ea typeface="Calibri" panose="020F0502020204030204" pitchFamily="34" charset="0"/>
                <a:cs typeface="Calibri" panose="020F0502020204030204" pitchFamily="34" charset="0"/>
              </a:rPr>
              <a:t> </a:t>
            </a:r>
            <a:r>
              <a:rPr lang="de-DE" sz="1400" spc="-20" dirty="0" err="1">
                <a:latin typeface="Calibri" panose="020F0502020204030204" pitchFamily="34" charset="0"/>
                <a:ea typeface="Calibri" panose="020F0502020204030204" pitchFamily="34" charset="0"/>
                <a:cs typeface="Calibri" panose="020F0502020204030204" pitchFamily="34" charset="0"/>
              </a:rPr>
              <a:t>aussi</a:t>
            </a:r>
            <a:r>
              <a:rPr lang="de-DE" sz="1400" spc="-20" dirty="0">
                <a:latin typeface="Calibri" panose="020F0502020204030204" pitchFamily="34" charset="0"/>
                <a:ea typeface="Calibri" panose="020F0502020204030204" pitchFamily="34" charset="0"/>
                <a:cs typeface="Calibri" panose="020F0502020204030204" pitchFamily="34" charset="0"/>
              </a:rPr>
              <a:t> </a:t>
            </a:r>
            <a:br>
              <a:rPr lang="de-DE" sz="1400" spc="-20" dirty="0">
                <a:latin typeface="Calibri" panose="020F0502020204030204" pitchFamily="34" charset="0"/>
                <a:ea typeface="Calibri" panose="020F0502020204030204" pitchFamily="34" charset="0"/>
                <a:cs typeface="Calibri" panose="020F0502020204030204" pitchFamily="34" charset="0"/>
              </a:rPr>
            </a:br>
            <a:r>
              <a:rPr lang="de-DE" sz="1400" spc="-20" dirty="0">
                <a:latin typeface="Calibri" panose="020F0502020204030204" pitchFamily="34" charset="0"/>
                <a:ea typeface="Calibri" panose="020F0502020204030204" pitchFamily="34" charset="0"/>
                <a:cs typeface="Calibri" panose="020F0502020204030204" pitchFamily="34" charset="0"/>
              </a:rPr>
              <a:t>à </a:t>
            </a:r>
            <a:r>
              <a:rPr lang="de-DE" sz="1400" spc="-20" dirty="0" err="1">
                <a:latin typeface="Calibri" panose="020F0502020204030204" pitchFamily="34" charset="0"/>
                <a:ea typeface="Calibri" panose="020F0502020204030204" pitchFamily="34" charset="0"/>
                <a:cs typeface="Calibri" panose="020F0502020204030204" pitchFamily="34" charset="0"/>
              </a:rPr>
              <a:t>donner</a:t>
            </a:r>
            <a:r>
              <a:rPr lang="de-DE" sz="1400" spc="-20" dirty="0">
                <a:latin typeface="Calibri" panose="020F0502020204030204" pitchFamily="34" charset="0"/>
                <a:ea typeface="Calibri" panose="020F0502020204030204" pitchFamily="34" charset="0"/>
                <a:cs typeface="Calibri" panose="020F0502020204030204" pitchFamily="34" charset="0"/>
              </a:rPr>
              <a:t> </a:t>
            </a:r>
            <a:r>
              <a:rPr lang="de-DE" sz="1400" spc="-20" dirty="0" err="1">
                <a:latin typeface="Calibri" panose="020F0502020204030204" pitchFamily="34" charset="0"/>
                <a:ea typeface="Calibri" panose="020F0502020204030204" pitchFamily="34" charset="0"/>
                <a:cs typeface="Calibri" panose="020F0502020204030204" pitchFamily="34" charset="0"/>
              </a:rPr>
              <a:t>aux</a:t>
            </a:r>
            <a:r>
              <a:rPr lang="de-DE" sz="1400" spc="-20" dirty="0">
                <a:latin typeface="Calibri" panose="020F0502020204030204" pitchFamily="34" charset="0"/>
                <a:ea typeface="Calibri" panose="020F0502020204030204" pitchFamily="34" charset="0"/>
                <a:cs typeface="Calibri" panose="020F0502020204030204" pitchFamily="34" charset="0"/>
              </a:rPr>
              <a:t> </a:t>
            </a:r>
            <a:r>
              <a:rPr lang="de-DE" sz="1400" spc="-20" dirty="0" err="1">
                <a:latin typeface="Calibri" panose="020F0502020204030204" pitchFamily="34" charset="0"/>
                <a:ea typeface="Calibri" panose="020F0502020204030204" pitchFamily="34" charset="0"/>
                <a:cs typeface="Calibri" panose="020F0502020204030204" pitchFamily="34" charset="0"/>
              </a:rPr>
              <a:t>acteurs</a:t>
            </a:r>
            <a:r>
              <a:rPr lang="de-DE" sz="1400" spc="-20" dirty="0">
                <a:latin typeface="Calibri" panose="020F0502020204030204" pitchFamily="34" charset="0"/>
                <a:ea typeface="Calibri" panose="020F0502020204030204" pitchFamily="34" charset="0"/>
                <a:cs typeface="Calibri" panose="020F0502020204030204" pitchFamily="34" charset="0"/>
              </a:rPr>
              <a:t> </a:t>
            </a:r>
            <a:r>
              <a:rPr lang="de-DE" sz="1400" b="1" spc="-20" dirty="0" err="1">
                <a:latin typeface="Calibri" panose="020F0502020204030204" pitchFamily="34" charset="0"/>
                <a:ea typeface="Calibri" panose="020F0502020204030204" pitchFamily="34" charset="0"/>
                <a:cs typeface="Calibri" panose="020F0502020204030204" pitchFamily="34" charset="0"/>
              </a:rPr>
              <a:t>les</a:t>
            </a:r>
            <a:r>
              <a:rPr lang="de-DE" sz="1400" b="1" spc="-20" dirty="0">
                <a:latin typeface="Calibri" panose="020F0502020204030204" pitchFamily="34" charset="0"/>
                <a:ea typeface="Calibri" panose="020F0502020204030204" pitchFamily="34" charset="0"/>
                <a:cs typeface="Calibri" panose="020F0502020204030204" pitchFamily="34" charset="0"/>
              </a:rPr>
              <a:t> </a:t>
            </a:r>
            <a:r>
              <a:rPr lang="de-DE" sz="1400" b="1" spc="-20" dirty="0" err="1">
                <a:latin typeface="Calibri" panose="020F0502020204030204" pitchFamily="34" charset="0"/>
                <a:ea typeface="Calibri" panose="020F0502020204030204" pitchFamily="34" charset="0"/>
                <a:cs typeface="Calibri" panose="020F0502020204030204" pitchFamily="34" charset="0"/>
              </a:rPr>
              <a:t>moyens</a:t>
            </a:r>
            <a:r>
              <a:rPr lang="de-DE" sz="1400" b="1" spc="-20" dirty="0">
                <a:latin typeface="Calibri" panose="020F0502020204030204" pitchFamily="34" charset="0"/>
                <a:ea typeface="Calibri" panose="020F0502020204030204" pitchFamily="34" charset="0"/>
                <a:cs typeface="Calibri" panose="020F0502020204030204" pitchFamily="34" charset="0"/>
              </a:rPr>
              <a:t> </a:t>
            </a:r>
            <a:r>
              <a:rPr lang="de-DE" sz="1400" b="1" spc="-20" dirty="0" err="1">
                <a:latin typeface="Calibri" panose="020F0502020204030204" pitchFamily="34" charset="0"/>
                <a:ea typeface="Calibri" panose="020F0502020204030204" pitchFamily="34" charset="0"/>
                <a:cs typeface="Calibri" panose="020F0502020204030204" pitchFamily="34" charset="0"/>
              </a:rPr>
              <a:t>d’agir</a:t>
            </a:r>
            <a:r>
              <a:rPr lang="de-DE" sz="1400" b="1" spc="-20" dirty="0">
                <a:latin typeface="Calibri" panose="020F0502020204030204" pitchFamily="34" charset="0"/>
                <a:ea typeface="Calibri" panose="020F0502020204030204" pitchFamily="34" charset="0"/>
                <a:cs typeface="Calibri" panose="020F0502020204030204" pitchFamily="34" charset="0"/>
              </a:rPr>
              <a:t> </a:t>
            </a:r>
            <a:r>
              <a:rPr lang="de-DE" sz="1400" spc="-20" dirty="0">
                <a:latin typeface="Calibri" panose="020F0502020204030204" pitchFamily="34" charset="0"/>
                <a:ea typeface="Calibri" panose="020F0502020204030204" pitchFamily="34" charset="0"/>
                <a:cs typeface="Calibri" panose="020F0502020204030204" pitchFamily="34" charset="0"/>
              </a:rPr>
              <a:t>et de </a:t>
            </a:r>
            <a:r>
              <a:rPr lang="de-DE" sz="1400" b="1" spc="-20" dirty="0" err="1">
                <a:latin typeface="Calibri" panose="020F0502020204030204" pitchFamily="34" charset="0"/>
                <a:ea typeface="Calibri" panose="020F0502020204030204" pitchFamily="34" charset="0"/>
                <a:cs typeface="Calibri" panose="020F0502020204030204" pitchFamily="34" charset="0"/>
              </a:rPr>
              <a:t>prendre</a:t>
            </a:r>
            <a:r>
              <a:rPr lang="de-DE" sz="1400" b="1" spc="-20" dirty="0">
                <a:latin typeface="Calibri" panose="020F0502020204030204" pitchFamily="34" charset="0"/>
                <a:ea typeface="Calibri" panose="020F0502020204030204" pitchFamily="34" charset="0"/>
                <a:cs typeface="Calibri" panose="020F0502020204030204" pitchFamily="34" charset="0"/>
              </a:rPr>
              <a:t> des </a:t>
            </a:r>
            <a:r>
              <a:rPr lang="de-DE" sz="1400" b="1" spc="-20" dirty="0" err="1">
                <a:latin typeface="Calibri" panose="020F0502020204030204" pitchFamily="34" charset="0"/>
                <a:ea typeface="Calibri" panose="020F0502020204030204" pitchFamily="34" charset="0"/>
                <a:cs typeface="Calibri" panose="020F0502020204030204" pitchFamily="34" charset="0"/>
              </a:rPr>
              <a:t>responsabilités</a:t>
            </a:r>
            <a:r>
              <a:rPr lang="de-DE" sz="1400" b="1" spc="-20" dirty="0">
                <a:latin typeface="Calibri" panose="020F0502020204030204" pitchFamily="34" charset="0"/>
                <a:ea typeface="Calibri" panose="020F0502020204030204" pitchFamily="34" charset="0"/>
                <a:cs typeface="Calibri" panose="020F0502020204030204" pitchFamily="34" charset="0"/>
              </a:rPr>
              <a:t> </a:t>
            </a:r>
            <a:r>
              <a:rPr lang="de-DE" sz="1400" spc="-20" dirty="0">
                <a:latin typeface="Calibri" panose="020F0502020204030204" pitchFamily="34" charset="0"/>
                <a:ea typeface="Calibri" panose="020F0502020204030204" pitchFamily="34" charset="0"/>
                <a:cs typeface="Calibri" panose="020F0502020204030204" pitchFamily="34" charset="0"/>
              </a:rPr>
              <a:t>à </a:t>
            </a:r>
            <a:r>
              <a:rPr lang="de-DE" sz="1400" spc="-20" dirty="0" err="1">
                <a:latin typeface="Calibri" panose="020F0502020204030204" pitchFamily="34" charset="0"/>
                <a:ea typeface="Calibri" panose="020F0502020204030204" pitchFamily="34" charset="0"/>
                <a:cs typeface="Calibri" panose="020F0502020204030204" pitchFamily="34" charset="0"/>
              </a:rPr>
              <a:t>cet</a:t>
            </a:r>
            <a:r>
              <a:rPr lang="de-DE" sz="1400" spc="-20" dirty="0">
                <a:latin typeface="Calibri" panose="020F0502020204030204" pitchFamily="34" charset="0"/>
                <a:ea typeface="Calibri" panose="020F0502020204030204" pitchFamily="34" charset="0"/>
                <a:cs typeface="Calibri" panose="020F0502020204030204" pitchFamily="34" charset="0"/>
              </a:rPr>
              <a:t> </a:t>
            </a:r>
            <a:r>
              <a:rPr lang="de-DE" sz="1400" spc="-20" dirty="0" err="1">
                <a:latin typeface="Calibri" panose="020F0502020204030204" pitchFamily="34" charset="0"/>
                <a:ea typeface="Calibri" panose="020F0502020204030204" pitchFamily="34" charset="0"/>
                <a:cs typeface="Calibri" panose="020F0502020204030204" pitchFamily="34" charset="0"/>
              </a:rPr>
              <a:t>égard</a:t>
            </a:r>
            <a:r>
              <a:rPr lang="de-DE" sz="1400" spc="-20" dirty="0">
                <a:latin typeface="Calibri" panose="020F0502020204030204" pitchFamily="34" charset="0"/>
                <a:ea typeface="Calibri" panose="020F0502020204030204" pitchFamily="34" charset="0"/>
                <a:cs typeface="Calibri" panose="020F0502020204030204" pitchFamily="34" charset="0"/>
              </a:rPr>
              <a:t>. </a:t>
            </a:r>
          </a:p>
          <a:p>
            <a:pPr>
              <a:lnSpc>
                <a:spcPts val="1800"/>
              </a:lnSpc>
              <a:spcBef>
                <a:spcPts val="648"/>
              </a:spcBef>
              <a:spcAft>
                <a:spcPts val="648"/>
              </a:spcAft>
            </a:pPr>
            <a:r>
              <a:rPr lang="de-DE" sz="1400" dirty="0" err="1">
                <a:latin typeface="Calibri" panose="020F0502020204030204" pitchFamily="34" charset="0"/>
                <a:ea typeface="Calibri" panose="020F0502020204030204" pitchFamily="34" charset="0"/>
                <a:cs typeface="Calibri" panose="020F0502020204030204" pitchFamily="34" charset="0"/>
              </a:rPr>
              <a:t>Les</a:t>
            </a:r>
            <a:r>
              <a:rPr lang="de-DE" sz="1400" dirty="0">
                <a:latin typeface="Calibri" panose="020F0502020204030204" pitchFamily="34" charset="0"/>
                <a:ea typeface="Calibri" panose="020F0502020204030204" pitchFamily="34" charset="0"/>
                <a:cs typeface="Calibri" panose="020F0502020204030204" pitchFamily="34" charset="0"/>
              </a:rPr>
              <a:t> </a:t>
            </a:r>
            <a:r>
              <a:rPr lang="de-DE" sz="1400" dirty="0" err="1">
                <a:latin typeface="Calibri" panose="020F0502020204030204" pitchFamily="34" charset="0"/>
                <a:ea typeface="Calibri" panose="020F0502020204030204" pitchFamily="34" charset="0"/>
                <a:cs typeface="Calibri" panose="020F0502020204030204" pitchFamily="34" charset="0"/>
              </a:rPr>
              <a:t>acteurs</a:t>
            </a:r>
            <a:r>
              <a:rPr lang="de-DE" sz="1400" dirty="0">
                <a:latin typeface="Calibri" panose="020F0502020204030204" pitchFamily="34" charset="0"/>
                <a:ea typeface="Calibri" panose="020F0502020204030204" pitchFamily="34" charset="0"/>
                <a:cs typeface="Calibri" panose="020F0502020204030204" pitchFamily="34" charset="0"/>
              </a:rPr>
              <a:t>:</a:t>
            </a:r>
          </a:p>
          <a:p>
            <a:pPr marL="194274" lvl="1" indent="-194274">
              <a:lnSpc>
                <a:spcPts val="1800"/>
              </a:lnSpc>
              <a:spcBef>
                <a:spcPts val="648"/>
              </a:spcBef>
              <a:buFont typeface="Symbol" panose="05050102010706020507" pitchFamily="18" charset="2"/>
              <a:buChar char="-"/>
            </a:pPr>
            <a:r>
              <a:rPr lang="de-DE" sz="1400" dirty="0" err="1">
                <a:latin typeface="Calibri" panose="020F0502020204030204" pitchFamily="34" charset="0"/>
                <a:ea typeface="Calibri" panose="020F0502020204030204" pitchFamily="34" charset="0"/>
                <a:cs typeface="Calibri" panose="020F0502020204030204" pitchFamily="34" charset="0"/>
              </a:rPr>
              <a:t>initient</a:t>
            </a:r>
            <a:r>
              <a:rPr lang="de-DE" sz="1400" dirty="0">
                <a:latin typeface="Calibri" panose="020F0502020204030204" pitchFamily="34" charset="0"/>
                <a:ea typeface="Calibri" panose="020F0502020204030204" pitchFamily="34" charset="0"/>
                <a:cs typeface="Calibri" panose="020F0502020204030204" pitchFamily="34" charset="0"/>
              </a:rPr>
              <a:t> </a:t>
            </a:r>
            <a:r>
              <a:rPr lang="de-DE" sz="1400" dirty="0" err="1">
                <a:latin typeface="Calibri" panose="020F0502020204030204" pitchFamily="34" charset="0"/>
                <a:ea typeface="Calibri" panose="020F0502020204030204" pitchFamily="34" charset="0"/>
                <a:cs typeface="Calibri" panose="020F0502020204030204" pitchFamily="34" charset="0"/>
              </a:rPr>
              <a:t>un</a:t>
            </a:r>
            <a:r>
              <a:rPr lang="de-DE" sz="1400" dirty="0">
                <a:latin typeface="Calibri" panose="020F0502020204030204" pitchFamily="34" charset="0"/>
                <a:ea typeface="Calibri" panose="020F0502020204030204" pitchFamily="34" charset="0"/>
                <a:cs typeface="Calibri" panose="020F0502020204030204" pitchFamily="34" charset="0"/>
              </a:rPr>
              <a:t> </a:t>
            </a:r>
            <a:r>
              <a:rPr lang="de-DE" sz="1400" dirty="0" err="1">
                <a:latin typeface="Calibri" panose="020F0502020204030204" pitchFamily="34" charset="0"/>
                <a:ea typeface="Calibri" panose="020F0502020204030204" pitchFamily="34" charset="0"/>
                <a:cs typeface="Calibri" panose="020F0502020204030204" pitchFamily="34" charset="0"/>
              </a:rPr>
              <a:t>changement</a:t>
            </a:r>
            <a:endParaRPr lang="de-DE" sz="1400" dirty="0">
              <a:latin typeface="Calibri" panose="020F0502020204030204" pitchFamily="34" charset="0"/>
              <a:ea typeface="Calibri" panose="020F0502020204030204" pitchFamily="34" charset="0"/>
              <a:cs typeface="Calibri" panose="020F0502020204030204" pitchFamily="34" charset="0"/>
            </a:endParaRPr>
          </a:p>
          <a:p>
            <a:pPr marL="194274" lvl="1" indent="-194274">
              <a:lnSpc>
                <a:spcPts val="1800"/>
              </a:lnSpc>
              <a:spcBef>
                <a:spcPts val="648"/>
              </a:spcBef>
              <a:buFont typeface="Symbol" panose="05050102010706020507" pitchFamily="18" charset="2"/>
              <a:buChar char="-"/>
            </a:pPr>
            <a:r>
              <a:rPr lang="de-DE" sz="1400" dirty="0" err="1">
                <a:latin typeface="Calibri" panose="020F0502020204030204" pitchFamily="34" charset="0"/>
                <a:ea typeface="Calibri" panose="020F0502020204030204" pitchFamily="34" charset="0"/>
                <a:cs typeface="Calibri" panose="020F0502020204030204" pitchFamily="34" charset="0"/>
              </a:rPr>
              <a:t>ont</a:t>
            </a:r>
            <a:r>
              <a:rPr lang="de-DE" sz="1400" dirty="0">
                <a:latin typeface="Calibri" panose="020F0502020204030204" pitchFamily="34" charset="0"/>
                <a:ea typeface="Calibri" panose="020F0502020204030204" pitchFamily="34" charset="0"/>
                <a:cs typeface="Calibri" panose="020F0502020204030204" pitchFamily="34" charset="0"/>
              </a:rPr>
              <a:t> </a:t>
            </a:r>
            <a:r>
              <a:rPr lang="de-DE" sz="1400" dirty="0" err="1">
                <a:latin typeface="Calibri" panose="020F0502020204030204" pitchFamily="34" charset="0"/>
                <a:ea typeface="Calibri" panose="020F0502020204030204" pitchFamily="34" charset="0"/>
                <a:cs typeface="Calibri" panose="020F0502020204030204" pitchFamily="34" charset="0"/>
              </a:rPr>
              <a:t>une</a:t>
            </a:r>
            <a:r>
              <a:rPr lang="de-DE" sz="1400" dirty="0">
                <a:latin typeface="Calibri" panose="020F0502020204030204" pitchFamily="34" charset="0"/>
                <a:ea typeface="Calibri" panose="020F0502020204030204" pitchFamily="34" charset="0"/>
                <a:cs typeface="Calibri" panose="020F0502020204030204" pitchFamily="34" charset="0"/>
              </a:rPr>
              <a:t> </a:t>
            </a:r>
            <a:r>
              <a:rPr lang="de-DE" sz="1400" dirty="0" err="1">
                <a:latin typeface="Calibri" panose="020F0502020204030204" pitchFamily="34" charset="0"/>
                <a:ea typeface="Calibri" panose="020F0502020204030204" pitchFamily="34" charset="0"/>
                <a:cs typeface="Calibri" panose="020F0502020204030204" pitchFamily="34" charset="0"/>
              </a:rPr>
              <a:t>autre</a:t>
            </a:r>
            <a:r>
              <a:rPr lang="de-DE" sz="1400" dirty="0">
                <a:latin typeface="Calibri" panose="020F0502020204030204" pitchFamily="34" charset="0"/>
                <a:ea typeface="Calibri" panose="020F0502020204030204" pitchFamily="34" charset="0"/>
                <a:cs typeface="Calibri" panose="020F0502020204030204" pitchFamily="34" charset="0"/>
              </a:rPr>
              <a:t> </a:t>
            </a:r>
            <a:r>
              <a:rPr lang="de-DE" sz="1400" dirty="0" err="1">
                <a:latin typeface="Calibri" panose="020F0502020204030204" pitchFamily="34" charset="0"/>
                <a:ea typeface="Calibri" panose="020F0502020204030204" pitchFamily="34" charset="0"/>
                <a:cs typeface="Calibri" panose="020F0502020204030204" pitchFamily="34" charset="0"/>
              </a:rPr>
              <a:t>attitude</a:t>
            </a:r>
            <a:endParaRPr lang="de-DE" sz="1400" dirty="0">
              <a:latin typeface="Calibri" panose="020F0502020204030204" pitchFamily="34" charset="0"/>
              <a:ea typeface="Calibri" panose="020F0502020204030204" pitchFamily="34" charset="0"/>
              <a:cs typeface="Calibri" panose="020F0502020204030204" pitchFamily="34" charset="0"/>
            </a:endParaRPr>
          </a:p>
          <a:p>
            <a:pPr marL="194274" lvl="1" indent="-194274">
              <a:lnSpc>
                <a:spcPts val="1800"/>
              </a:lnSpc>
              <a:spcBef>
                <a:spcPts val="648"/>
              </a:spcBef>
              <a:buFont typeface="Symbol" panose="05050102010706020507" pitchFamily="18" charset="2"/>
              <a:buChar char="-"/>
            </a:pPr>
            <a:r>
              <a:rPr lang="de-DE" sz="1400" dirty="0">
                <a:latin typeface="Calibri" panose="020F0502020204030204" pitchFamily="34" charset="0"/>
                <a:ea typeface="Calibri" panose="020F0502020204030204" pitchFamily="34" charset="0"/>
                <a:cs typeface="Calibri" panose="020F0502020204030204" pitchFamily="34" charset="0"/>
              </a:rPr>
              <a:t>se </a:t>
            </a:r>
            <a:r>
              <a:rPr lang="de-DE" sz="1400" dirty="0" err="1">
                <a:latin typeface="Calibri" panose="020F0502020204030204" pitchFamily="34" charset="0"/>
                <a:ea typeface="Calibri" panose="020F0502020204030204" pitchFamily="34" charset="0"/>
                <a:cs typeface="Calibri" panose="020F0502020204030204" pitchFamily="34" charset="0"/>
              </a:rPr>
              <a:t>comportent</a:t>
            </a:r>
            <a:r>
              <a:rPr lang="de-DE" sz="1400" dirty="0">
                <a:latin typeface="Calibri" panose="020F0502020204030204" pitchFamily="34" charset="0"/>
                <a:ea typeface="Calibri" panose="020F0502020204030204" pitchFamily="34" charset="0"/>
                <a:cs typeface="Calibri" panose="020F0502020204030204" pitchFamily="34" charset="0"/>
              </a:rPr>
              <a:t> </a:t>
            </a:r>
            <a:r>
              <a:rPr lang="de-DE" sz="1400" dirty="0" err="1">
                <a:latin typeface="Calibri" panose="020F0502020204030204" pitchFamily="34" charset="0"/>
                <a:ea typeface="Calibri" panose="020F0502020204030204" pitchFamily="34" charset="0"/>
                <a:cs typeface="Calibri" panose="020F0502020204030204" pitchFamily="34" charset="0"/>
              </a:rPr>
              <a:t>différemment</a:t>
            </a:r>
            <a:r>
              <a:rPr lang="de-DE" sz="1400" dirty="0">
                <a:latin typeface="Calibri" panose="020F0502020204030204" pitchFamily="34" charset="0"/>
                <a:ea typeface="Calibri" panose="020F0502020204030204" pitchFamily="34" charset="0"/>
                <a:cs typeface="Calibri" panose="020F0502020204030204" pitchFamily="34" charset="0"/>
              </a:rPr>
              <a:t> </a:t>
            </a:r>
          </a:p>
          <a:p>
            <a:pPr>
              <a:lnSpc>
                <a:spcPts val="1800"/>
              </a:lnSpc>
            </a:pPr>
            <a:endParaRPr lang="de-DE" sz="1400" dirty="0">
              <a:latin typeface="Calibri" panose="020F0502020204030204" pitchFamily="34" charset="0"/>
              <a:ea typeface="Calibri" panose="020F0502020204030204" pitchFamily="34" charset="0"/>
              <a:cs typeface="Calibri" panose="020F0502020204030204" pitchFamily="34" charset="0"/>
            </a:endParaRPr>
          </a:p>
          <a:p>
            <a:pPr>
              <a:lnSpc>
                <a:spcPts val="1800"/>
              </a:lnSpc>
            </a:pPr>
            <a:r>
              <a:rPr lang="fr-FR" sz="1400" dirty="0">
                <a:latin typeface="Calibri" panose="020F0502020204030204" pitchFamily="34" charset="0"/>
                <a:ea typeface="Calibri" panose="020F0502020204030204" pitchFamily="34" charset="0"/>
                <a:cs typeface="Calibri" panose="020F0502020204030204" pitchFamily="34" charset="0"/>
              </a:rPr>
              <a:t>Cela n’est possible que si l’on transmet non seulement des connaissances (la tête) </a:t>
            </a:r>
            <a:br>
              <a:rPr lang="fr-FR" sz="1400" dirty="0">
                <a:latin typeface="Calibri" panose="020F0502020204030204" pitchFamily="34" charset="0"/>
                <a:ea typeface="Calibri" panose="020F0502020204030204" pitchFamily="34" charset="0"/>
                <a:cs typeface="Calibri" panose="020F0502020204030204" pitchFamily="34" charset="0"/>
              </a:rPr>
            </a:br>
            <a:r>
              <a:rPr lang="fr-FR" sz="1400" dirty="0">
                <a:latin typeface="Calibri" panose="020F0502020204030204" pitchFamily="34" charset="0"/>
                <a:ea typeface="Calibri" panose="020F0502020204030204" pitchFamily="34" charset="0"/>
                <a:cs typeface="Calibri" panose="020F0502020204030204" pitchFamily="34" charset="0"/>
              </a:rPr>
              <a:t>mais l’on comprend aussi ce que ces personnes souhaitent (le cœur) et comment ce qu’elles souhaitent peut être réalisé (les mains).</a:t>
            </a:r>
            <a:endParaRPr lang="de-DE" sz="1400" dirty="0">
              <a:latin typeface="Calibri" panose="020F0502020204030204" pitchFamily="34" charset="0"/>
              <a:ea typeface="Calibri" panose="020F0502020204030204" pitchFamily="34" charset="0"/>
              <a:cs typeface="Calibri" panose="020F0502020204030204" pitchFamily="34" charset="0"/>
            </a:endParaRPr>
          </a:p>
        </p:txBody>
      </p:sp>
      <p:sp>
        <p:nvSpPr>
          <p:cNvPr id="20" name="Inhaltsplatzhalter 11">
            <a:extLst>
              <a:ext uri="{FF2B5EF4-FFF2-40B4-BE49-F238E27FC236}">
                <a16:creationId xmlns:a16="http://schemas.microsoft.com/office/drawing/2014/main" id="{C8AA2BF4-60EA-4D80-ADD9-6B1ADECC17A7}"/>
              </a:ext>
            </a:extLst>
          </p:cNvPr>
          <p:cNvSpPr txBox="1">
            <a:spLocks/>
          </p:cNvSpPr>
          <p:nvPr/>
        </p:nvSpPr>
        <p:spPr>
          <a:xfrm>
            <a:off x="3555053" y="1237966"/>
            <a:ext cx="3454090" cy="296424"/>
          </a:xfrm>
          <a:prstGeom prst="rect">
            <a:avLst/>
          </a:prstGeom>
        </p:spPr>
        <p:txBody>
          <a:bodyPr vert="horz" lIns="0" tIns="0" rIns="0" bIns="0"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557213"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28688"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00163"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71638"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buNone/>
            </a:pPr>
            <a:r>
              <a:rPr lang="de-DE" b="1" dirty="0" err="1"/>
              <a:t>Avantages</a:t>
            </a:r>
            <a:endParaRPr lang="de-DE" b="1" dirty="0"/>
          </a:p>
        </p:txBody>
      </p:sp>
      <p:grpSp>
        <p:nvGrpSpPr>
          <p:cNvPr id="4" name="Gruppieren 3">
            <a:extLst>
              <a:ext uri="{FF2B5EF4-FFF2-40B4-BE49-F238E27FC236}">
                <a16:creationId xmlns:a16="http://schemas.microsoft.com/office/drawing/2014/main" id="{99B7A6AA-2FE9-40BC-A5BC-62A256D5B67A}"/>
              </a:ext>
            </a:extLst>
          </p:cNvPr>
          <p:cNvGrpSpPr/>
          <p:nvPr/>
        </p:nvGrpSpPr>
        <p:grpSpPr>
          <a:xfrm>
            <a:off x="594000" y="1695450"/>
            <a:ext cx="2520000" cy="5004054"/>
            <a:chOff x="587282" y="1999050"/>
            <a:chExt cx="2520000" cy="5004054"/>
          </a:xfrm>
        </p:grpSpPr>
        <p:sp>
          <p:nvSpPr>
            <p:cNvPr id="18" name="Textfeld 17">
              <a:extLst>
                <a:ext uri="{FF2B5EF4-FFF2-40B4-BE49-F238E27FC236}">
                  <a16:creationId xmlns:a16="http://schemas.microsoft.com/office/drawing/2014/main" id="{25502C65-EE57-4E17-BB07-247EEE2EEA1E}"/>
                </a:ext>
              </a:extLst>
            </p:cNvPr>
            <p:cNvSpPr txBox="1"/>
            <p:nvPr/>
          </p:nvSpPr>
          <p:spPr>
            <a:xfrm>
              <a:off x="587282" y="1999050"/>
              <a:ext cx="2520000" cy="560397"/>
            </a:xfrm>
            <a:prstGeom prst="rect">
              <a:avLst/>
            </a:prstGeom>
            <a:solidFill>
              <a:srgbClr val="E0E3F6"/>
            </a:solidFill>
            <a:ln w="28575">
              <a:noFill/>
            </a:ln>
          </p:spPr>
          <p:txBody>
            <a:bodyPr wrap="square" lIns="108000" tIns="36000" rIns="108000" bIns="72000">
              <a:spAutoFit/>
            </a:bodyPr>
            <a:lstStyle/>
            <a:p>
              <a:pPr>
                <a:lnSpc>
                  <a:spcPts val="1800"/>
                </a:lnSpc>
              </a:pPr>
              <a:r>
                <a:rPr lang="fr-FR" sz="1400" kern="100" spc="-20" dirty="0">
                  <a:solidFill>
                    <a:srgbClr val="2F5496"/>
                  </a:solidFill>
                  <a:latin typeface="Calibri" panose="020F0502020204030204" pitchFamily="34" charset="0"/>
                  <a:ea typeface="Calibri" panose="020F0502020204030204" pitchFamily="34" charset="0"/>
                  <a:cs typeface="Calibri" panose="020F0502020204030204" pitchFamily="34" charset="0"/>
                </a:rPr>
                <a:t>Visite de courtoisie à la Chambre des rois &amp; chefs traditionnels </a:t>
              </a:r>
              <a:endParaRPr lang="de-DE" sz="1400" kern="100" spc="-2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sp>
          <p:nvSpPr>
            <p:cNvPr id="21" name="Textfeld 20">
              <a:extLst>
                <a:ext uri="{FF2B5EF4-FFF2-40B4-BE49-F238E27FC236}">
                  <a16:creationId xmlns:a16="http://schemas.microsoft.com/office/drawing/2014/main" id="{E6FDC62C-D002-4D26-9784-EA59F0CF6E99}"/>
                </a:ext>
              </a:extLst>
            </p:cNvPr>
            <p:cNvSpPr txBox="1"/>
            <p:nvPr/>
          </p:nvSpPr>
          <p:spPr>
            <a:xfrm>
              <a:off x="587282" y="2610783"/>
              <a:ext cx="2520000" cy="791229"/>
            </a:xfrm>
            <a:prstGeom prst="rect">
              <a:avLst/>
            </a:prstGeom>
            <a:solidFill>
              <a:srgbClr val="E0E3F6"/>
            </a:solidFill>
            <a:ln w="9525">
              <a:noFill/>
            </a:ln>
          </p:spPr>
          <p:txBody>
            <a:bodyPr wrap="square" lIns="108000" tIns="36000" rIns="108000" bIns="72000">
              <a:spAutoFit/>
            </a:bodyPr>
            <a:lstStyle/>
            <a:p>
              <a:pPr>
                <a:lnSpc>
                  <a:spcPts val="1800"/>
                </a:lnSpc>
              </a:pP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Atelier national de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sensibilisa-tion</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des représentants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régio-naux</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des communautés locales</a:t>
              </a:r>
              <a:endParaRPr lang="de-DE" sz="1400" kern="10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Textfeld 23">
              <a:extLst>
                <a:ext uri="{FF2B5EF4-FFF2-40B4-BE49-F238E27FC236}">
                  <a16:creationId xmlns:a16="http://schemas.microsoft.com/office/drawing/2014/main" id="{48C7DCC5-7DF3-44BC-A571-49147ED47F65}"/>
                </a:ext>
              </a:extLst>
            </p:cNvPr>
            <p:cNvSpPr txBox="1"/>
            <p:nvPr/>
          </p:nvSpPr>
          <p:spPr>
            <a:xfrm>
              <a:off x="587282" y="3453348"/>
              <a:ext cx="2520000" cy="1022062"/>
            </a:xfrm>
            <a:prstGeom prst="rect">
              <a:avLst/>
            </a:prstGeom>
            <a:solidFill>
              <a:srgbClr val="E0E3F6"/>
            </a:solidFill>
            <a:ln w="28575">
              <a:noFill/>
            </a:ln>
          </p:spPr>
          <p:txBody>
            <a:bodyPr wrap="square" lIns="108000" tIns="36000" rIns="108000" bIns="72000">
              <a:spAutoFit/>
            </a:bodyPr>
            <a:lstStyle/>
            <a:p>
              <a:pPr>
                <a:lnSpc>
                  <a:spcPts val="1800"/>
                </a:lnSpc>
              </a:pP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Atelier de sensibilisation des autorités administratives régionales (régions du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Hambol</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du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Bounkani</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et du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Tchologo</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a:t>
              </a:r>
              <a:endParaRPr lang="de-DE" sz="1400" dirty="0">
                <a:solidFill>
                  <a:srgbClr val="0070C0"/>
                </a:solidFill>
              </a:endParaRPr>
            </a:p>
          </p:txBody>
        </p:sp>
        <p:sp>
          <p:nvSpPr>
            <p:cNvPr id="25" name="Textfeld 24">
              <a:extLst>
                <a:ext uri="{FF2B5EF4-FFF2-40B4-BE49-F238E27FC236}">
                  <a16:creationId xmlns:a16="http://schemas.microsoft.com/office/drawing/2014/main" id="{5B0B14E6-C33E-4038-B216-1C3052747935}"/>
                </a:ext>
              </a:extLst>
            </p:cNvPr>
            <p:cNvSpPr txBox="1"/>
            <p:nvPr/>
          </p:nvSpPr>
          <p:spPr>
            <a:xfrm>
              <a:off x="587282" y="4526746"/>
              <a:ext cx="2520000" cy="791229"/>
            </a:xfrm>
            <a:prstGeom prst="rect">
              <a:avLst/>
            </a:prstGeom>
            <a:solidFill>
              <a:schemeClr val="accent5"/>
            </a:solidFill>
            <a:ln w="28575">
              <a:noFill/>
            </a:ln>
          </p:spPr>
          <p:txBody>
            <a:bodyPr wrap="square" lIns="108000" tIns="36000" rIns="108000" bIns="72000">
              <a:spAutoFit/>
            </a:bodyPr>
            <a:lstStyle/>
            <a:p>
              <a:pPr>
                <a:lnSpc>
                  <a:spcPts val="1800"/>
                </a:lnSpc>
              </a:pP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Atelier de sensibilisation </a:t>
              </a:r>
              <a:b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b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des autorités traditionnelles régionales</a:t>
              </a:r>
              <a:endParaRPr lang="de-DE" sz="1400" kern="10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sp>
          <p:nvSpPr>
            <p:cNvPr id="26" name="Textfeld 25">
              <a:extLst>
                <a:ext uri="{FF2B5EF4-FFF2-40B4-BE49-F238E27FC236}">
                  <a16:creationId xmlns:a16="http://schemas.microsoft.com/office/drawing/2014/main" id="{61CED10F-6479-440E-8603-F50381AB6B67}"/>
                </a:ext>
              </a:extLst>
            </p:cNvPr>
            <p:cNvSpPr txBox="1"/>
            <p:nvPr/>
          </p:nvSpPr>
          <p:spPr>
            <a:xfrm>
              <a:off x="587282" y="5369311"/>
              <a:ext cx="2520000" cy="560397"/>
            </a:xfrm>
            <a:prstGeom prst="rect">
              <a:avLst/>
            </a:prstGeom>
            <a:solidFill>
              <a:schemeClr val="accent5"/>
            </a:solidFill>
            <a:ln w="28575">
              <a:noFill/>
            </a:ln>
          </p:spPr>
          <p:txBody>
            <a:bodyPr wrap="square" lIns="108000" tIns="36000" rIns="108000" bIns="72000">
              <a:spAutoFit/>
            </a:bodyPr>
            <a:lstStyle/>
            <a:p>
              <a:pPr>
                <a:lnSpc>
                  <a:spcPts val="1800"/>
                </a:lnSpc>
              </a:pP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Identification et formation des animateurs communautaires</a:t>
              </a:r>
            </a:p>
          </p:txBody>
        </p:sp>
        <p:sp>
          <p:nvSpPr>
            <p:cNvPr id="28" name="Textfeld 27">
              <a:extLst>
                <a:ext uri="{FF2B5EF4-FFF2-40B4-BE49-F238E27FC236}">
                  <a16:creationId xmlns:a16="http://schemas.microsoft.com/office/drawing/2014/main" id="{9F5EC1EE-0265-4597-BC14-431039A2946F}"/>
                </a:ext>
              </a:extLst>
            </p:cNvPr>
            <p:cNvSpPr txBox="1"/>
            <p:nvPr/>
          </p:nvSpPr>
          <p:spPr>
            <a:xfrm>
              <a:off x="587282" y="5981042"/>
              <a:ext cx="2520000" cy="1022062"/>
            </a:xfrm>
            <a:prstGeom prst="rect">
              <a:avLst/>
            </a:prstGeom>
            <a:solidFill>
              <a:schemeClr val="accent5"/>
            </a:solidFill>
            <a:ln w="28575">
              <a:noFill/>
            </a:ln>
          </p:spPr>
          <p:txBody>
            <a:bodyPr wrap="square" lIns="108000" tIns="36000" rIns="108000" bIns="72000">
              <a:spAutoFit/>
            </a:bodyPr>
            <a:lstStyle/>
            <a:p>
              <a:pPr>
                <a:lnSpc>
                  <a:spcPts val="1800"/>
                </a:lnSpc>
              </a:pP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Sensibilisation des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communau-tés</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locales par les animateurs et identification des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représen-tants</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des communautés locales</a:t>
              </a:r>
            </a:p>
          </p:txBody>
        </p:sp>
      </p:grpSp>
    </p:spTree>
    <p:extLst>
      <p:ext uri="{BB962C8B-B14F-4D97-AF65-F5344CB8AC3E}">
        <p14:creationId xmlns:p14="http://schemas.microsoft.com/office/powerpoint/2010/main" val="2213638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lIns="612000"/>
          <a:lstStyle/>
          <a:p>
            <a:r>
              <a:rPr lang="fr-FR" b="1" spc="-11" dirty="0">
                <a:solidFill>
                  <a:schemeClr val="accent3"/>
                </a:solidFill>
              </a:rPr>
              <a:t>①</a:t>
            </a:r>
            <a:r>
              <a:rPr lang="fr-FR" spc="-11" dirty="0"/>
              <a:t> </a:t>
            </a:r>
            <a:r>
              <a:rPr lang="fr-FR" dirty="0"/>
              <a:t>L’analyse CAP-PAC </a:t>
            </a:r>
            <a:r>
              <a:rPr lang="fr-FR" b="1" dirty="0"/>
              <a:t>associée au modèle « tête-main-cœur »</a:t>
            </a:r>
          </a:p>
        </p:txBody>
      </p:sp>
      <p:sp>
        <p:nvSpPr>
          <p:cNvPr id="17" name="Inhaltsplatzhalter 12">
            <a:extLst>
              <a:ext uri="{FF2B5EF4-FFF2-40B4-BE49-F238E27FC236}">
                <a16:creationId xmlns:a16="http://schemas.microsoft.com/office/drawing/2014/main" id="{9670F5DF-CDA2-4654-8E0D-51CA80AAD0C8}"/>
              </a:ext>
            </a:extLst>
          </p:cNvPr>
          <p:cNvSpPr txBox="1">
            <a:spLocks/>
          </p:cNvSpPr>
          <p:nvPr/>
        </p:nvSpPr>
        <p:spPr>
          <a:xfrm>
            <a:off x="593725" y="1403350"/>
            <a:ext cx="9482129" cy="3057504"/>
          </a:xfrm>
          <a:prstGeom prst="rect">
            <a:avLst/>
          </a:prstGeom>
        </p:spPr>
        <p:txBody>
          <a:bodyPr wrap="square" lIns="0" tIns="0" rIns="0" bIns="0">
            <a:spAutoFit/>
          </a:bodyPr>
          <a:lstStyle>
            <a:lvl1pPr marL="200467" indent="-200467" algn="l" defTabSz="801866" rtl="0" eaLnBrk="1" latinLnBrk="0" hangingPunct="1">
              <a:lnSpc>
                <a:spcPct val="90000"/>
              </a:lnSpc>
              <a:spcBef>
                <a:spcPts val="877"/>
              </a:spcBef>
              <a:buFont typeface="Arial" panose="020B0604020202020204" pitchFamily="34" charset="0"/>
              <a:buChar char="•"/>
              <a:defRPr sz="2455" kern="1200">
                <a:solidFill>
                  <a:schemeClr val="tx1"/>
                </a:solidFill>
                <a:latin typeface="+mn-lt"/>
                <a:ea typeface="+mn-ea"/>
                <a:cs typeface="+mn-cs"/>
              </a:defRPr>
            </a:lvl1pPr>
            <a:lvl2pPr marL="601400" indent="-200467" algn="l" defTabSz="801866" rtl="0" eaLnBrk="1" latinLnBrk="0" hangingPunct="1">
              <a:lnSpc>
                <a:spcPct val="90000"/>
              </a:lnSpc>
              <a:spcBef>
                <a:spcPts val="438"/>
              </a:spcBef>
              <a:buFont typeface="Arial" panose="020B0604020202020204" pitchFamily="34" charset="0"/>
              <a:buChar char="•"/>
              <a:defRPr sz="2105" kern="1200">
                <a:solidFill>
                  <a:schemeClr val="tx1"/>
                </a:solidFill>
                <a:latin typeface="+mn-lt"/>
                <a:ea typeface="+mn-ea"/>
                <a:cs typeface="+mn-cs"/>
              </a:defRPr>
            </a:lvl2pPr>
            <a:lvl3pPr marL="1002333" indent="-200467" algn="l" defTabSz="801866" rtl="0" eaLnBrk="1" latinLnBrk="0" hangingPunct="1">
              <a:lnSpc>
                <a:spcPct val="90000"/>
              </a:lnSpc>
              <a:spcBef>
                <a:spcPts val="438"/>
              </a:spcBef>
              <a:buFont typeface="Arial" panose="020B0604020202020204" pitchFamily="34" charset="0"/>
              <a:buChar char="•"/>
              <a:defRPr sz="1754" kern="1200">
                <a:solidFill>
                  <a:schemeClr val="tx1"/>
                </a:solidFill>
                <a:latin typeface="+mn-lt"/>
                <a:ea typeface="+mn-ea"/>
                <a:cs typeface="+mn-cs"/>
              </a:defRPr>
            </a:lvl3pPr>
            <a:lvl4pPr marL="1403266"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4pPr>
            <a:lvl5pPr marL="1804199"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5pPr>
            <a:lvl6pPr marL="2205132"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6pPr>
            <a:lvl7pPr marL="2606065"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7pPr>
            <a:lvl8pPr marL="3006998"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8pPr>
            <a:lvl9pPr marL="3407931"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9pPr>
          </a:lstStyle>
          <a:p>
            <a:pPr marL="0" indent="0">
              <a:lnSpc>
                <a:spcPts val="2000"/>
              </a:lnSpc>
              <a:spcBef>
                <a:spcPts val="600"/>
              </a:spcBef>
              <a:spcAft>
                <a:spcPts val="600"/>
              </a:spcAft>
              <a:buFont typeface="Arial" panose="020B0604020202020204" pitchFamily="34" charset="0"/>
              <a:buNone/>
            </a:pPr>
            <a:r>
              <a:rPr lang="fr-FR" sz="1600" dirty="0"/>
              <a:t>Le </a:t>
            </a:r>
            <a:r>
              <a:rPr lang="fr-FR" sz="1600" b="1" dirty="0"/>
              <a:t>modèle « tête-main-cœur »</a:t>
            </a:r>
            <a:r>
              <a:rPr lang="fr-FR" sz="1600" dirty="0"/>
              <a:t>, qui remonte à Johann Heinrich Pestalozzi, est une approche qui met l’accent </a:t>
            </a:r>
            <a:br>
              <a:rPr lang="fr-FR" sz="1600" dirty="0"/>
            </a:br>
            <a:r>
              <a:rPr lang="fr-FR" sz="1600" dirty="0"/>
              <a:t>sur l’éducation holistique et prend en compte trois dimensions :</a:t>
            </a:r>
          </a:p>
          <a:p>
            <a:pPr marL="468000" indent="-360000">
              <a:lnSpc>
                <a:spcPts val="2000"/>
              </a:lnSpc>
              <a:spcBef>
                <a:spcPts val="600"/>
              </a:spcBef>
              <a:spcAft>
                <a:spcPts val="600"/>
              </a:spcAft>
              <a:buFont typeface="+mj-lt"/>
              <a:buAutoNum type="arabicPeriod"/>
            </a:pPr>
            <a:r>
              <a:rPr lang="fr-FR" sz="1600" b="1" dirty="0"/>
              <a:t>la tête</a:t>
            </a:r>
            <a:r>
              <a:rPr lang="fr-FR" sz="1600" dirty="0"/>
              <a:t> : les capacités cognitives et analytiques, la connaissance et l’intelligence.</a:t>
            </a:r>
          </a:p>
          <a:p>
            <a:pPr marL="468000" indent="-360000">
              <a:lnSpc>
                <a:spcPts val="2000"/>
              </a:lnSpc>
              <a:spcBef>
                <a:spcPts val="600"/>
              </a:spcBef>
              <a:spcAft>
                <a:spcPts val="600"/>
              </a:spcAft>
              <a:buFont typeface="+mj-lt"/>
              <a:buAutoNum type="arabicPeriod"/>
            </a:pPr>
            <a:r>
              <a:rPr lang="fr-FR" sz="1600" b="1" dirty="0"/>
              <a:t>la main</a:t>
            </a:r>
            <a:r>
              <a:rPr lang="fr-FR" sz="1600" dirty="0"/>
              <a:t> : les compétences pratiques, l’action et la mise en œuvre.</a:t>
            </a:r>
          </a:p>
          <a:p>
            <a:pPr marL="468000" indent="-360000">
              <a:lnSpc>
                <a:spcPts val="2000"/>
              </a:lnSpc>
              <a:spcBef>
                <a:spcPts val="600"/>
              </a:spcBef>
              <a:spcAft>
                <a:spcPts val="600"/>
              </a:spcAft>
              <a:buFont typeface="+mj-lt"/>
              <a:buAutoNum type="arabicPeriod"/>
            </a:pPr>
            <a:r>
              <a:rPr lang="fr-FR" sz="1600" b="1" dirty="0"/>
              <a:t>le cœur</a:t>
            </a:r>
            <a:r>
              <a:rPr lang="fr-FR" sz="1600" dirty="0"/>
              <a:t> : l’intelligence émotionnelle, les valeurs et l’empathie.</a:t>
            </a:r>
          </a:p>
          <a:p>
            <a:pPr marL="0" indent="0">
              <a:lnSpc>
                <a:spcPts val="2000"/>
              </a:lnSpc>
              <a:spcBef>
                <a:spcPts val="600"/>
              </a:spcBef>
              <a:spcAft>
                <a:spcPts val="600"/>
              </a:spcAft>
              <a:buFont typeface="Arial" panose="020B0604020202020204" pitchFamily="34" charset="0"/>
              <a:buNone/>
            </a:pPr>
            <a:r>
              <a:rPr lang="fr-FR" sz="1600" dirty="0"/>
              <a:t>Ce modèle est utilisé dans différents contextes pédagogiques pour promouvoir l’apprentissage </a:t>
            </a:r>
            <a:br>
              <a:rPr lang="fr-FR" sz="1600" dirty="0"/>
            </a:br>
            <a:r>
              <a:rPr lang="fr-FR" sz="1600" dirty="0"/>
              <a:t>et le développement personnel de manière globale.</a:t>
            </a:r>
          </a:p>
          <a:p>
            <a:pPr marL="0" indent="0">
              <a:lnSpc>
                <a:spcPts val="2000"/>
              </a:lnSpc>
              <a:spcBef>
                <a:spcPts val="1800"/>
              </a:spcBef>
              <a:spcAft>
                <a:spcPts val="600"/>
              </a:spcAft>
              <a:buFont typeface="Arial" panose="020B0604020202020204" pitchFamily="34" charset="0"/>
              <a:buNone/>
            </a:pPr>
            <a:r>
              <a:rPr lang="fr-FR" sz="1600" b="1" dirty="0"/>
              <a:t>Les trois niveau de l’analyse sont</a:t>
            </a:r>
          </a:p>
        </p:txBody>
      </p:sp>
      <p:grpSp>
        <p:nvGrpSpPr>
          <p:cNvPr id="18" name="Gruppieren 17">
            <a:extLst>
              <a:ext uri="{FF2B5EF4-FFF2-40B4-BE49-F238E27FC236}">
                <a16:creationId xmlns:a16="http://schemas.microsoft.com/office/drawing/2014/main" id="{E8F9D71E-9241-4738-AFCD-9E5C0D2180BC}"/>
              </a:ext>
            </a:extLst>
          </p:cNvPr>
          <p:cNvGrpSpPr/>
          <p:nvPr/>
        </p:nvGrpSpPr>
        <p:grpSpPr>
          <a:xfrm>
            <a:off x="595255" y="4584614"/>
            <a:ext cx="7537120" cy="1958775"/>
            <a:chOff x="561806" y="3813171"/>
            <a:chExt cx="6983166" cy="2026285"/>
          </a:xfrm>
        </p:grpSpPr>
        <p:grpSp>
          <p:nvGrpSpPr>
            <p:cNvPr id="26" name="Gruppieren 25">
              <a:extLst>
                <a:ext uri="{FF2B5EF4-FFF2-40B4-BE49-F238E27FC236}">
                  <a16:creationId xmlns:a16="http://schemas.microsoft.com/office/drawing/2014/main" id="{0087A9F2-9BB8-4CD8-A733-D13FAF6C7B94}"/>
                </a:ext>
              </a:extLst>
            </p:cNvPr>
            <p:cNvGrpSpPr/>
            <p:nvPr/>
          </p:nvGrpSpPr>
          <p:grpSpPr>
            <a:xfrm>
              <a:off x="561806" y="3813171"/>
              <a:ext cx="6983166" cy="633727"/>
              <a:chOff x="2540187" y="3910651"/>
              <a:chExt cx="6983166" cy="633727"/>
            </a:xfrm>
          </p:grpSpPr>
          <p:sp>
            <p:nvSpPr>
              <p:cNvPr id="35" name="Freihandform: Form 34">
                <a:extLst>
                  <a:ext uri="{FF2B5EF4-FFF2-40B4-BE49-F238E27FC236}">
                    <a16:creationId xmlns:a16="http://schemas.microsoft.com/office/drawing/2014/main" id="{B08BAE5E-E87B-4B63-9059-6B57AC8C8D91}"/>
                  </a:ext>
                </a:extLst>
              </p:cNvPr>
              <p:cNvSpPr/>
              <p:nvPr/>
            </p:nvSpPr>
            <p:spPr>
              <a:xfrm>
                <a:off x="2947066" y="3989351"/>
                <a:ext cx="6576287" cy="504000"/>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20000"/>
                  <a:lumOff val="8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20000" tIns="77712" rIns="155423" bIns="116568" numCol="1" spcCol="1270" anchor="ctr" anchorCtr="0">
                <a:noAutofit/>
              </a:bodyPr>
              <a:lstStyle/>
              <a:p>
                <a:pPr defTabSz="863548">
                  <a:lnSpc>
                    <a:spcPts val="2159"/>
                  </a:lnSpc>
                  <a:spcBef>
                    <a:spcPct val="0"/>
                  </a:spcBef>
                  <a:spcAft>
                    <a:spcPts val="648"/>
                  </a:spcAft>
                </a:pPr>
                <a:r>
                  <a:rPr lang="fr-FR" sz="1600" dirty="0">
                    <a:solidFill>
                      <a:schemeClr val="tx1"/>
                    </a:solidFill>
                    <a:latin typeface="Calibri" panose="020F0502020204030204" pitchFamily="34" charset="0"/>
                    <a:ea typeface="Calibri" panose="020F0502020204030204" pitchFamily="34" charset="0"/>
                    <a:cs typeface="Calibri" panose="020F0502020204030204" pitchFamily="34" charset="0"/>
                  </a:rPr>
                  <a:t>« Connaissance» attribuées à la « tête » (processus cognitifs) </a:t>
                </a:r>
                <a:endParaRPr lang="de-DE" sz="1600" dirty="0">
                  <a:solidFill>
                    <a:schemeClr val="tx1"/>
                  </a:solidFill>
                </a:endParaRPr>
              </a:p>
            </p:txBody>
          </p:sp>
          <p:sp>
            <p:nvSpPr>
              <p:cNvPr id="36" name="Ellipse 35">
                <a:extLst>
                  <a:ext uri="{FF2B5EF4-FFF2-40B4-BE49-F238E27FC236}">
                    <a16:creationId xmlns:a16="http://schemas.microsoft.com/office/drawing/2014/main" id="{42E77DA0-FBF2-44A1-86E9-8426DDDFE481}"/>
                  </a:ext>
                </a:extLst>
              </p:cNvPr>
              <p:cNvSpPr>
                <a:spLocks/>
              </p:cNvSpPr>
              <p:nvPr/>
            </p:nvSpPr>
            <p:spPr>
              <a:xfrm rot="517666">
                <a:off x="2540187" y="3910651"/>
                <a:ext cx="567020" cy="633727"/>
              </a:xfrm>
              <a:prstGeom prst="ellipse">
                <a:avLst/>
              </a:prstGeom>
              <a:blipFill dpi="0" rotWithShape="1">
                <a:blip r:embed="rId2">
                  <a:extLst>
                    <a:ext uri="{28A0092B-C50C-407E-A947-70E740481C1C}">
                      <a14:useLocalDpi xmlns:a14="http://schemas.microsoft.com/office/drawing/2010/main" val="0"/>
                    </a:ext>
                  </a:extLst>
                </a:blip>
                <a:srcRect/>
                <a:stretch>
                  <a:fillRect l="-59696" t="-120090" r="-276434" b="-157340"/>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de-DE" sz="2115" dirty="0"/>
              </a:p>
            </p:txBody>
          </p:sp>
        </p:grpSp>
        <p:grpSp>
          <p:nvGrpSpPr>
            <p:cNvPr id="27" name="Gruppieren 26">
              <a:extLst>
                <a:ext uri="{FF2B5EF4-FFF2-40B4-BE49-F238E27FC236}">
                  <a16:creationId xmlns:a16="http://schemas.microsoft.com/office/drawing/2014/main" id="{BCC3D848-1F4E-4FF4-A9F0-BF0667DE806A}"/>
                </a:ext>
              </a:extLst>
            </p:cNvPr>
            <p:cNvGrpSpPr/>
            <p:nvPr/>
          </p:nvGrpSpPr>
          <p:grpSpPr>
            <a:xfrm>
              <a:off x="562023" y="5206364"/>
              <a:ext cx="6982948" cy="633092"/>
              <a:chOff x="2544327" y="4862971"/>
              <a:chExt cx="6982948" cy="633092"/>
            </a:xfrm>
          </p:grpSpPr>
          <p:sp>
            <p:nvSpPr>
              <p:cNvPr id="31" name="Freihandform: Form 30">
                <a:extLst>
                  <a:ext uri="{FF2B5EF4-FFF2-40B4-BE49-F238E27FC236}">
                    <a16:creationId xmlns:a16="http://schemas.microsoft.com/office/drawing/2014/main" id="{A80C152F-6889-4709-B7CB-46E817F31F9A}"/>
                  </a:ext>
                </a:extLst>
              </p:cNvPr>
              <p:cNvSpPr/>
              <p:nvPr/>
            </p:nvSpPr>
            <p:spPr>
              <a:xfrm>
                <a:off x="2947067" y="4912776"/>
                <a:ext cx="6580208" cy="504000"/>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20000"/>
                  <a:lumOff val="8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20000" tIns="77712" rIns="155423" bIns="116568" numCol="1" spcCol="1270" anchor="ctr" anchorCtr="0">
                <a:noAutofit/>
              </a:bodyPr>
              <a:lstStyle/>
              <a:p>
                <a:pPr defTabSz="863548">
                  <a:lnSpc>
                    <a:spcPts val="2159"/>
                  </a:lnSpc>
                  <a:spcBef>
                    <a:spcPct val="0"/>
                  </a:spcBef>
                  <a:spcAft>
                    <a:spcPts val="648"/>
                  </a:spcAft>
                </a:pPr>
                <a:r>
                  <a:rPr lang="fr-FR" sz="1600" dirty="0">
                    <a:solidFill>
                      <a:schemeClr val="tx1"/>
                    </a:solidFill>
                    <a:latin typeface="Calibri" panose="020F0502020204030204" pitchFamily="34" charset="0"/>
                    <a:ea typeface="Calibri" panose="020F0502020204030204" pitchFamily="34" charset="0"/>
                    <a:cs typeface="Calibri" panose="020F0502020204030204" pitchFamily="34" charset="0"/>
                  </a:rPr>
                  <a:t>« Attitudes » attribuées au « cœur » (valeurs et réflexion)</a:t>
                </a:r>
                <a:endParaRPr lang="de-DE" sz="1600" dirty="0">
                  <a:solidFill>
                    <a:schemeClr val="tx1"/>
                  </a:solidFill>
                </a:endParaRPr>
              </a:p>
            </p:txBody>
          </p:sp>
          <p:sp>
            <p:nvSpPr>
              <p:cNvPr id="34" name="Ellipse 33">
                <a:extLst>
                  <a:ext uri="{FF2B5EF4-FFF2-40B4-BE49-F238E27FC236}">
                    <a16:creationId xmlns:a16="http://schemas.microsoft.com/office/drawing/2014/main" id="{C2E7A8E0-0069-4A59-90B3-903E33A1C4E2}"/>
                  </a:ext>
                </a:extLst>
              </p:cNvPr>
              <p:cNvSpPr>
                <a:spLocks/>
              </p:cNvSpPr>
              <p:nvPr/>
            </p:nvSpPr>
            <p:spPr>
              <a:xfrm rot="19912153">
                <a:off x="2544327" y="4862971"/>
                <a:ext cx="567020" cy="633092"/>
              </a:xfrm>
              <a:prstGeom prst="ellipse">
                <a:avLst/>
              </a:prstGeom>
              <a:blipFill dpi="0" rotWithShape="1">
                <a:blip r:embed="rId2">
                  <a:extLst>
                    <a:ext uri="{28A0092B-C50C-407E-A947-70E740481C1C}">
                      <a14:useLocalDpi xmlns:a14="http://schemas.microsoft.com/office/drawing/2010/main" val="0"/>
                    </a:ext>
                  </a:extLst>
                </a:blip>
                <a:srcRect/>
                <a:stretch>
                  <a:fillRect l="-301640" t="-157532" r="-26508" b="-170622"/>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de-DE" sz="2115" dirty="0"/>
              </a:p>
            </p:txBody>
          </p:sp>
        </p:grpSp>
        <p:grpSp>
          <p:nvGrpSpPr>
            <p:cNvPr id="28" name="Gruppieren 27">
              <a:extLst>
                <a:ext uri="{FF2B5EF4-FFF2-40B4-BE49-F238E27FC236}">
                  <a16:creationId xmlns:a16="http://schemas.microsoft.com/office/drawing/2014/main" id="{5713FF17-6C3D-4E79-91C4-DD50E055A1ED}"/>
                </a:ext>
              </a:extLst>
            </p:cNvPr>
            <p:cNvGrpSpPr/>
            <p:nvPr/>
          </p:nvGrpSpPr>
          <p:grpSpPr>
            <a:xfrm>
              <a:off x="884680" y="4493307"/>
              <a:ext cx="6658494" cy="633092"/>
              <a:chOff x="2550680" y="5608401"/>
              <a:chExt cx="6658494" cy="633092"/>
            </a:xfrm>
          </p:grpSpPr>
          <p:sp>
            <p:nvSpPr>
              <p:cNvPr id="29" name="Freihandform: Form 28">
                <a:extLst>
                  <a:ext uri="{FF2B5EF4-FFF2-40B4-BE49-F238E27FC236}">
                    <a16:creationId xmlns:a16="http://schemas.microsoft.com/office/drawing/2014/main" id="{2FB90A6D-95CF-41CF-97AB-1816EFA76046}"/>
                  </a:ext>
                </a:extLst>
              </p:cNvPr>
              <p:cNvSpPr/>
              <p:nvPr/>
            </p:nvSpPr>
            <p:spPr>
              <a:xfrm>
                <a:off x="2945269" y="5689110"/>
                <a:ext cx="6263905" cy="504000"/>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20000"/>
                  <a:lumOff val="8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96000" tIns="77712" rIns="155423" bIns="116568" numCol="1" spcCol="1270" anchor="ctr" anchorCtr="0">
                <a:noAutofit/>
              </a:bodyPr>
              <a:lstStyle/>
              <a:p>
                <a:pPr defTabSz="863548">
                  <a:lnSpc>
                    <a:spcPts val="2159"/>
                  </a:lnSpc>
                  <a:spcBef>
                    <a:spcPct val="0"/>
                  </a:spcBef>
                  <a:spcAft>
                    <a:spcPts val="648"/>
                  </a:spcAft>
                </a:pPr>
                <a:r>
                  <a:rPr lang="fr-FR" sz="1600" dirty="0">
                    <a:solidFill>
                      <a:schemeClr val="tx1"/>
                    </a:solidFill>
                    <a:latin typeface="Calibri" panose="020F0502020204030204" pitchFamily="34" charset="0"/>
                    <a:ea typeface="Calibri" panose="020F0502020204030204" pitchFamily="34" charset="0"/>
                    <a:cs typeface="Calibri" panose="020F0502020204030204" pitchFamily="34" charset="0"/>
                  </a:rPr>
                  <a:t>« Pratiques » attribuées aux « mains » (mise en œuvre pratique)</a:t>
                </a:r>
                <a:endParaRPr lang="de-DE" sz="1600" dirty="0">
                  <a:solidFill>
                    <a:schemeClr val="tx1"/>
                  </a:solidFill>
                </a:endParaRPr>
              </a:p>
            </p:txBody>
          </p:sp>
          <p:sp>
            <p:nvSpPr>
              <p:cNvPr id="30" name="Ellipse 29">
                <a:extLst>
                  <a:ext uri="{FF2B5EF4-FFF2-40B4-BE49-F238E27FC236}">
                    <a16:creationId xmlns:a16="http://schemas.microsoft.com/office/drawing/2014/main" id="{2A67A51D-EC8E-420C-A0B0-0B74D35DF7A6}"/>
                  </a:ext>
                </a:extLst>
              </p:cNvPr>
              <p:cNvSpPr>
                <a:spLocks/>
              </p:cNvSpPr>
              <p:nvPr/>
            </p:nvSpPr>
            <p:spPr>
              <a:xfrm rot="677518">
                <a:off x="2550680" y="5608401"/>
                <a:ext cx="567020" cy="633092"/>
              </a:xfrm>
              <a:prstGeom prst="ellipse">
                <a:avLst/>
              </a:prstGeom>
              <a:blipFill dpi="0" rotWithShape="1">
                <a:blip r:embed="rId2">
                  <a:extLst>
                    <a:ext uri="{28A0092B-C50C-407E-A947-70E740481C1C}">
                      <a14:useLocalDpi xmlns:a14="http://schemas.microsoft.com/office/drawing/2010/main" val="0"/>
                    </a:ext>
                  </a:extLst>
                </a:blip>
                <a:srcRect/>
                <a:stretch>
                  <a:fillRect l="-182597" t="-132013" r="-168727" b="-219311"/>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de-DE" sz="2115" dirty="0"/>
              </a:p>
            </p:txBody>
          </p:sp>
        </p:grpSp>
      </p:grpSp>
    </p:spTree>
    <p:extLst>
      <p:ext uri="{BB962C8B-B14F-4D97-AF65-F5344CB8AC3E}">
        <p14:creationId xmlns:p14="http://schemas.microsoft.com/office/powerpoint/2010/main" val="684577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lIns="612000"/>
          <a:lstStyle/>
          <a:p>
            <a:r>
              <a:rPr lang="fr-FR" b="1" spc="-11" dirty="0">
                <a:solidFill>
                  <a:schemeClr val="accent3"/>
                </a:solidFill>
              </a:rPr>
              <a:t>①</a:t>
            </a:r>
            <a:r>
              <a:rPr lang="fr-FR" spc="-11" dirty="0"/>
              <a:t> </a:t>
            </a:r>
            <a:r>
              <a:rPr lang="fr-FR" dirty="0"/>
              <a:t>L’analyse CAP-PAC – </a:t>
            </a:r>
            <a:r>
              <a:rPr lang="fr-FR" b="1" dirty="0"/>
              <a:t>un exemple concret</a:t>
            </a:r>
          </a:p>
        </p:txBody>
      </p:sp>
      <p:sp>
        <p:nvSpPr>
          <p:cNvPr id="7" name="Pfeil: Fünfeck 6">
            <a:extLst>
              <a:ext uri="{FF2B5EF4-FFF2-40B4-BE49-F238E27FC236}">
                <a16:creationId xmlns:a16="http://schemas.microsoft.com/office/drawing/2014/main" id="{56B495E9-A930-4EA5-93CF-7C3753F1F010}"/>
              </a:ext>
            </a:extLst>
          </p:cNvPr>
          <p:cNvSpPr/>
          <p:nvPr/>
        </p:nvSpPr>
        <p:spPr>
          <a:xfrm>
            <a:off x="5056094" y="4988301"/>
            <a:ext cx="5030881" cy="360000"/>
          </a:xfrm>
          <a:prstGeom prst="homePlate">
            <a:avLst/>
          </a:prstGeom>
          <a:solidFill>
            <a:schemeClr val="accent3">
              <a:lumMod val="40000"/>
              <a:lumOff val="60000"/>
            </a:schemeClr>
          </a:solidFill>
          <a:ln w="3175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40000" tIns="72000" rIns="374559" bIns="72000" numCol="1" spcCol="1270" anchor="ctr" anchorCtr="0">
            <a:noAutofit/>
          </a:bodyPr>
          <a:lstStyle/>
          <a:p>
            <a:pPr marL="0" lvl="0" indent="0" algn="l" defTabSz="800100">
              <a:lnSpc>
                <a:spcPct val="90000"/>
              </a:lnSpc>
              <a:spcBef>
                <a:spcPct val="0"/>
              </a:spcBef>
              <a:spcAft>
                <a:spcPct val="35000"/>
              </a:spcAft>
              <a:buNone/>
            </a:pPr>
            <a:r>
              <a:rPr lang="fr-FR" sz="1400" b="1" kern="1200" spc="100" dirty="0">
                <a:solidFill>
                  <a:schemeClr val="tx1"/>
                </a:solidFill>
                <a:latin typeface="Calibri" panose="020F0502020204030204" pitchFamily="34" charset="0"/>
                <a:ea typeface="Calibri" panose="020F0502020204030204" pitchFamily="34" charset="0"/>
                <a:cs typeface="Calibri" panose="020F0502020204030204" pitchFamily="34" charset="0"/>
              </a:rPr>
              <a:t>SITUATION SOUHAITÉE</a:t>
            </a:r>
          </a:p>
        </p:txBody>
      </p:sp>
      <p:sp>
        <p:nvSpPr>
          <p:cNvPr id="6" name="Pfeil: Fünfeck 5">
            <a:extLst>
              <a:ext uri="{FF2B5EF4-FFF2-40B4-BE49-F238E27FC236}">
                <a16:creationId xmlns:a16="http://schemas.microsoft.com/office/drawing/2014/main" id="{A32F3758-B253-41A4-A357-0A8C3B6DBEED}"/>
              </a:ext>
            </a:extLst>
          </p:cNvPr>
          <p:cNvSpPr/>
          <p:nvPr/>
        </p:nvSpPr>
        <p:spPr>
          <a:xfrm>
            <a:off x="604841" y="4988301"/>
            <a:ext cx="4741859" cy="360000"/>
          </a:xfrm>
          <a:prstGeom prst="homePlate">
            <a:avLst/>
          </a:prstGeom>
          <a:solidFill>
            <a:schemeClr val="accent3">
              <a:lumMod val="20000"/>
              <a:lumOff val="80000"/>
            </a:schemeClr>
          </a:solidFill>
          <a:ln w="3175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4000" tIns="72000" rIns="374559" bIns="72000" numCol="1" spcCol="1270" anchor="ctr" anchorCtr="0">
            <a:noAutofit/>
          </a:bodyPr>
          <a:lstStyle/>
          <a:p>
            <a:pPr marL="0" lvl="0" indent="0" algn="l" defTabSz="800100">
              <a:lnSpc>
                <a:spcPct val="90000"/>
              </a:lnSpc>
              <a:spcBef>
                <a:spcPct val="0"/>
              </a:spcBef>
              <a:spcAft>
                <a:spcPct val="35000"/>
              </a:spcAft>
              <a:buNone/>
            </a:pPr>
            <a:r>
              <a:rPr lang="fr-FR" sz="1400" b="1" kern="1200" spc="100" dirty="0">
                <a:solidFill>
                  <a:schemeClr val="tx1"/>
                </a:solidFill>
                <a:latin typeface="Calibri" panose="020F0502020204030204" pitchFamily="34" charset="0"/>
                <a:ea typeface="Calibri" panose="020F0502020204030204" pitchFamily="34" charset="0"/>
                <a:cs typeface="Calibri" panose="020F0502020204030204" pitchFamily="34" charset="0"/>
              </a:rPr>
              <a:t>SITUATION ACTUELLE</a:t>
            </a:r>
          </a:p>
        </p:txBody>
      </p:sp>
      <p:sp>
        <p:nvSpPr>
          <p:cNvPr id="4" name="Rechteck 3">
            <a:extLst>
              <a:ext uri="{FF2B5EF4-FFF2-40B4-BE49-F238E27FC236}">
                <a16:creationId xmlns:a16="http://schemas.microsoft.com/office/drawing/2014/main" id="{258CB884-7EF9-40A6-A48D-EA9F6D04774F}"/>
              </a:ext>
            </a:extLst>
          </p:cNvPr>
          <p:cNvSpPr/>
          <p:nvPr/>
        </p:nvSpPr>
        <p:spPr>
          <a:xfrm>
            <a:off x="604841" y="5417874"/>
            <a:ext cx="4584698" cy="1354258"/>
          </a:xfrm>
          <a:prstGeom prst="rect">
            <a:avLst/>
          </a:prstGeom>
        </p:spPr>
        <p:txBody>
          <a:bodyPr wrap="square" lIns="108000" tIns="72000" rIns="108000" bIns="108000">
            <a:spAutoFit/>
          </a:bodyPr>
          <a:lstStyle/>
          <a:p>
            <a:pPr marL="180000" lvl="0" indent="-180000">
              <a:lnSpc>
                <a:spcPts val="1600"/>
              </a:lnSpc>
              <a:spcAft>
                <a:spcPts val="400"/>
              </a:spcAft>
              <a:buFont typeface="+mj-lt"/>
              <a:buAutoNum type="arabicPeriod"/>
            </a:pPr>
            <a:r>
              <a:rPr lang="fr-FR" sz="1300" spc="-10" dirty="0">
                <a:latin typeface="Calibri" panose="020F0502020204030204" pitchFamily="34" charset="0"/>
                <a:ea typeface="Calibri" panose="020F0502020204030204" pitchFamily="34" charset="0"/>
                <a:cs typeface="Calibri" panose="020F0502020204030204" pitchFamily="34" charset="0"/>
              </a:rPr>
              <a:t>Quelles sont les connaissances actuelles sur le sujet en question auprès des acteurs-cibles?</a:t>
            </a:r>
          </a:p>
          <a:p>
            <a:pPr marL="180000" lvl="0" indent="-180000">
              <a:lnSpc>
                <a:spcPts val="1600"/>
              </a:lnSpc>
              <a:spcAft>
                <a:spcPts val="400"/>
              </a:spcAft>
              <a:buFont typeface="+mj-lt"/>
              <a:buAutoNum type="arabicPeriod"/>
            </a:pPr>
            <a:r>
              <a:rPr lang="fr-FR" sz="1300" spc="-10" dirty="0">
                <a:latin typeface="Calibri" panose="020F0502020204030204" pitchFamily="34" charset="0"/>
                <a:ea typeface="Calibri" panose="020F0502020204030204" pitchFamily="34" charset="0"/>
                <a:cs typeface="Calibri" panose="020F0502020204030204" pitchFamily="34" charset="0"/>
              </a:rPr>
              <a:t>Quelle est l’attitude actuelle à ce sujet parmi les acteurs-cibles?</a:t>
            </a:r>
          </a:p>
          <a:p>
            <a:pPr marL="180000" lvl="0" indent="-180000">
              <a:lnSpc>
                <a:spcPts val="1600"/>
              </a:lnSpc>
              <a:spcAft>
                <a:spcPts val="400"/>
              </a:spcAft>
              <a:buFont typeface="+mj-lt"/>
              <a:buAutoNum type="arabicPeriod"/>
            </a:pPr>
            <a:r>
              <a:rPr lang="fr-FR" sz="1300" spc="-10" dirty="0">
                <a:latin typeface="Calibri" panose="020F0502020204030204" pitchFamily="34" charset="0"/>
                <a:ea typeface="Calibri" panose="020F0502020204030204" pitchFamily="34" charset="0"/>
                <a:cs typeface="Calibri" panose="020F0502020204030204" pitchFamily="34" charset="0"/>
              </a:rPr>
              <a:t>Quelles sont les pratiques actuelles à ce sujet par les acteurs-cibles?</a:t>
            </a:r>
            <a:endParaRPr lang="de-DE" sz="1300" spc="-10" dirty="0"/>
          </a:p>
        </p:txBody>
      </p:sp>
      <p:sp>
        <p:nvSpPr>
          <p:cNvPr id="20" name="Rechteck 19">
            <a:extLst>
              <a:ext uri="{FF2B5EF4-FFF2-40B4-BE49-F238E27FC236}">
                <a16:creationId xmlns:a16="http://schemas.microsoft.com/office/drawing/2014/main" id="{0E76C1AA-A678-4A4B-86AF-49E0670AC8B7}"/>
              </a:ext>
            </a:extLst>
          </p:cNvPr>
          <p:cNvSpPr/>
          <p:nvPr/>
        </p:nvSpPr>
        <p:spPr>
          <a:xfrm>
            <a:off x="5500842" y="5417874"/>
            <a:ext cx="4584698" cy="1559443"/>
          </a:xfrm>
          <a:prstGeom prst="rect">
            <a:avLst/>
          </a:prstGeom>
        </p:spPr>
        <p:txBody>
          <a:bodyPr wrap="square" lIns="108000" tIns="72000" rIns="108000" bIns="108000">
            <a:spAutoFit/>
          </a:bodyPr>
          <a:lstStyle/>
          <a:p>
            <a:pPr marL="180000" lvl="0" indent="-180000">
              <a:lnSpc>
                <a:spcPts val="1600"/>
              </a:lnSpc>
              <a:spcAft>
                <a:spcPts val="400"/>
              </a:spcAft>
              <a:buFont typeface="+mj-lt"/>
              <a:buAutoNum type="arabicPeriod" startAt="4"/>
            </a:pPr>
            <a:r>
              <a:rPr lang="fr-FR" sz="1300" spc="-10" dirty="0">
                <a:latin typeface="Calibri" panose="020F0502020204030204" pitchFamily="34" charset="0"/>
                <a:ea typeface="Calibri" panose="020F0502020204030204" pitchFamily="34" charset="0"/>
                <a:cs typeface="Calibri" panose="020F0502020204030204" pitchFamily="34" charset="0"/>
              </a:rPr>
              <a:t>Quelle est la pratique que l’on souhaiterait que les acteurs-cibles assument?</a:t>
            </a:r>
          </a:p>
          <a:p>
            <a:pPr marL="180000" lvl="0" indent="-180000">
              <a:lnSpc>
                <a:spcPts val="1600"/>
              </a:lnSpc>
              <a:spcAft>
                <a:spcPts val="400"/>
              </a:spcAft>
              <a:buFont typeface="+mj-lt"/>
              <a:buAutoNum type="arabicPeriod" startAt="4"/>
            </a:pPr>
            <a:r>
              <a:rPr lang="fr-FR" sz="1300" spc="-10" dirty="0">
                <a:latin typeface="Calibri" panose="020F0502020204030204" pitchFamily="34" charset="0"/>
                <a:ea typeface="Calibri" panose="020F0502020204030204" pitchFamily="34" charset="0"/>
                <a:cs typeface="Calibri" panose="020F0502020204030204" pitchFamily="34" charset="0"/>
              </a:rPr>
              <a:t>Quelle est l’attitude nécessaire pour que les acteurs mettent </a:t>
            </a:r>
            <a:br>
              <a:rPr lang="fr-FR" sz="1300" spc="-10" dirty="0">
                <a:latin typeface="Calibri" panose="020F0502020204030204" pitchFamily="34" charset="0"/>
                <a:ea typeface="Calibri" panose="020F0502020204030204" pitchFamily="34" charset="0"/>
                <a:cs typeface="Calibri" panose="020F0502020204030204" pitchFamily="34" charset="0"/>
              </a:rPr>
            </a:br>
            <a:r>
              <a:rPr lang="fr-FR" sz="1300" spc="-10" dirty="0">
                <a:latin typeface="Calibri" panose="020F0502020204030204" pitchFamily="34" charset="0"/>
                <a:ea typeface="Calibri" panose="020F0502020204030204" pitchFamily="34" charset="0"/>
                <a:cs typeface="Calibri" panose="020F0502020204030204" pitchFamily="34" charset="0"/>
              </a:rPr>
              <a:t>en pratique ce changement?</a:t>
            </a:r>
          </a:p>
          <a:p>
            <a:pPr marL="180000" lvl="0" indent="-180000">
              <a:lnSpc>
                <a:spcPts val="1600"/>
              </a:lnSpc>
              <a:spcAft>
                <a:spcPts val="400"/>
              </a:spcAft>
              <a:buFont typeface="+mj-lt"/>
              <a:buAutoNum type="arabicPeriod" startAt="4"/>
            </a:pPr>
            <a:r>
              <a:rPr lang="fr-FR" sz="1300" spc="-10" dirty="0">
                <a:latin typeface="Calibri" panose="020F0502020204030204" pitchFamily="34" charset="0"/>
                <a:ea typeface="Calibri" panose="020F0502020204030204" pitchFamily="34" charset="0"/>
                <a:cs typeface="Calibri" panose="020F0502020204030204" pitchFamily="34" charset="0"/>
              </a:rPr>
              <a:t>Qu’est-ce que les acteurs-cibles doivent-ils savoir pour changer leur attitude et vouloir mettre en pratique ce changement?</a:t>
            </a:r>
            <a:endParaRPr lang="de-DE" sz="1300" spc="-10" dirty="0"/>
          </a:p>
        </p:txBody>
      </p:sp>
      <p:sp>
        <p:nvSpPr>
          <p:cNvPr id="11" name="Inhaltsplatzhalter 12">
            <a:extLst>
              <a:ext uri="{FF2B5EF4-FFF2-40B4-BE49-F238E27FC236}">
                <a16:creationId xmlns:a16="http://schemas.microsoft.com/office/drawing/2014/main" id="{83C0E1F4-1110-446A-88B6-5313BEF8E652}"/>
              </a:ext>
            </a:extLst>
          </p:cNvPr>
          <p:cNvSpPr txBox="1">
            <a:spLocks/>
          </p:cNvSpPr>
          <p:nvPr/>
        </p:nvSpPr>
        <p:spPr>
          <a:xfrm>
            <a:off x="593726" y="1403350"/>
            <a:ext cx="9422471" cy="4288610"/>
          </a:xfrm>
          <a:prstGeom prst="rect">
            <a:avLst/>
          </a:prstGeom>
        </p:spPr>
        <p:txBody>
          <a:bodyPr wrap="square" lIns="0" tIns="0" rIns="0" bIns="0">
            <a:spAutoFit/>
          </a:bodyPr>
          <a:lstStyle>
            <a:lvl1pPr marL="200467" indent="-200467" algn="l" defTabSz="801866" rtl="0" eaLnBrk="1" latinLnBrk="0" hangingPunct="1">
              <a:lnSpc>
                <a:spcPct val="90000"/>
              </a:lnSpc>
              <a:spcBef>
                <a:spcPts val="877"/>
              </a:spcBef>
              <a:buFont typeface="Arial" panose="020B0604020202020204" pitchFamily="34" charset="0"/>
              <a:buChar char="•"/>
              <a:defRPr sz="2455" kern="1200">
                <a:solidFill>
                  <a:schemeClr val="tx1"/>
                </a:solidFill>
                <a:latin typeface="+mn-lt"/>
                <a:ea typeface="+mn-ea"/>
                <a:cs typeface="+mn-cs"/>
              </a:defRPr>
            </a:lvl1pPr>
            <a:lvl2pPr marL="601400" indent="-200467" algn="l" defTabSz="801866" rtl="0" eaLnBrk="1" latinLnBrk="0" hangingPunct="1">
              <a:lnSpc>
                <a:spcPct val="90000"/>
              </a:lnSpc>
              <a:spcBef>
                <a:spcPts val="438"/>
              </a:spcBef>
              <a:buFont typeface="Arial" panose="020B0604020202020204" pitchFamily="34" charset="0"/>
              <a:buChar char="•"/>
              <a:defRPr sz="2105" kern="1200">
                <a:solidFill>
                  <a:schemeClr val="tx1"/>
                </a:solidFill>
                <a:latin typeface="+mn-lt"/>
                <a:ea typeface="+mn-ea"/>
                <a:cs typeface="+mn-cs"/>
              </a:defRPr>
            </a:lvl2pPr>
            <a:lvl3pPr marL="1002333" indent="-200467" algn="l" defTabSz="801866" rtl="0" eaLnBrk="1" latinLnBrk="0" hangingPunct="1">
              <a:lnSpc>
                <a:spcPct val="90000"/>
              </a:lnSpc>
              <a:spcBef>
                <a:spcPts val="438"/>
              </a:spcBef>
              <a:buFont typeface="Arial" panose="020B0604020202020204" pitchFamily="34" charset="0"/>
              <a:buChar char="•"/>
              <a:defRPr sz="1754" kern="1200">
                <a:solidFill>
                  <a:schemeClr val="tx1"/>
                </a:solidFill>
                <a:latin typeface="+mn-lt"/>
                <a:ea typeface="+mn-ea"/>
                <a:cs typeface="+mn-cs"/>
              </a:defRPr>
            </a:lvl3pPr>
            <a:lvl4pPr marL="1403266"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4pPr>
            <a:lvl5pPr marL="1804199"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5pPr>
            <a:lvl6pPr marL="2205132"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6pPr>
            <a:lvl7pPr marL="2606065"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7pPr>
            <a:lvl8pPr marL="3006998"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8pPr>
            <a:lvl9pPr marL="3407931"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9pPr>
          </a:lstStyle>
          <a:p>
            <a:pPr marL="0" indent="0">
              <a:lnSpc>
                <a:spcPts val="2000"/>
              </a:lnSpc>
              <a:spcBef>
                <a:spcPts val="600"/>
              </a:spcBef>
              <a:spcAft>
                <a:spcPts val="600"/>
              </a:spcAft>
              <a:buFont typeface="Arial" panose="020B0604020202020204" pitchFamily="34" charset="0"/>
              <a:buNone/>
            </a:pPr>
            <a:r>
              <a:rPr lang="fr-FR" sz="1600" dirty="0"/>
              <a:t>L’analyse CAP-PAC peut, par exemple, être utilisée pour la communication en se basant sur les principes suivants : </a:t>
            </a:r>
          </a:p>
          <a:p>
            <a:pPr>
              <a:lnSpc>
                <a:spcPts val="2000"/>
              </a:lnSpc>
              <a:spcBef>
                <a:spcPts val="600"/>
              </a:spcBef>
              <a:spcAft>
                <a:spcPts val="600"/>
              </a:spcAft>
              <a:buFont typeface="Symbol" panose="05050102010706020507" pitchFamily="18" charset="2"/>
              <a:buChar char="-"/>
            </a:pPr>
            <a:r>
              <a:rPr lang="fr-FR" sz="1600" dirty="0"/>
              <a:t>La communication ne doit pas seulement toucher la tête des groupes cibles</a:t>
            </a:r>
          </a:p>
          <a:p>
            <a:pPr>
              <a:lnSpc>
                <a:spcPts val="2000"/>
              </a:lnSpc>
              <a:spcBef>
                <a:spcPts val="600"/>
              </a:spcBef>
              <a:spcAft>
                <a:spcPts val="600"/>
              </a:spcAft>
              <a:buFont typeface="Symbol" panose="05050102010706020507" pitchFamily="18" charset="2"/>
              <a:buChar char="-"/>
            </a:pPr>
            <a:r>
              <a:rPr lang="fr-FR" sz="1600" dirty="0"/>
              <a:t>mais on veut aussi qu’ils fassent quelque chose (changement de pratiques-les mains)</a:t>
            </a:r>
          </a:p>
          <a:p>
            <a:pPr>
              <a:lnSpc>
                <a:spcPts val="2000"/>
              </a:lnSpc>
              <a:spcBef>
                <a:spcPts val="600"/>
              </a:spcBef>
              <a:spcAft>
                <a:spcPts val="600"/>
              </a:spcAft>
              <a:buFont typeface="Symbol" panose="05050102010706020507" pitchFamily="18" charset="2"/>
              <a:buChar char="-"/>
            </a:pPr>
            <a:r>
              <a:rPr lang="fr-FR" sz="1600" dirty="0"/>
              <a:t>et cela passe par leur motivation, la confiance des personnes (le cœur). </a:t>
            </a:r>
          </a:p>
          <a:p>
            <a:pPr marL="0" indent="0">
              <a:lnSpc>
                <a:spcPts val="2000"/>
              </a:lnSpc>
              <a:spcBef>
                <a:spcPts val="1200"/>
              </a:spcBef>
              <a:spcAft>
                <a:spcPts val="600"/>
              </a:spcAft>
              <a:buFont typeface="Arial" panose="020B0604020202020204" pitchFamily="34" charset="0"/>
              <a:buNone/>
            </a:pPr>
            <a:r>
              <a:rPr lang="fr-FR" sz="1600" b="1" dirty="0"/>
              <a:t>Comment utiliser cette approche?</a:t>
            </a:r>
          </a:p>
          <a:p>
            <a:pPr marL="0" indent="0">
              <a:lnSpc>
                <a:spcPts val="2000"/>
              </a:lnSpc>
              <a:spcBef>
                <a:spcPts val="600"/>
              </a:spcBef>
              <a:spcAft>
                <a:spcPts val="600"/>
              </a:spcAft>
              <a:buFont typeface="Arial" panose="020B0604020202020204" pitchFamily="34" charset="0"/>
              <a:buNone/>
            </a:pPr>
            <a:r>
              <a:rPr lang="fr-FR" sz="1600" dirty="0"/>
              <a:t>L’exercice se développe en six étapes, en passant deux fois par chaque niveau, d’abord l’analyse de la situation actuelle, ensuite les réflexions sur la situation souhaitée.</a:t>
            </a:r>
          </a:p>
          <a:p>
            <a:pPr marL="0" indent="0">
              <a:lnSpc>
                <a:spcPts val="2000"/>
              </a:lnSpc>
              <a:spcBef>
                <a:spcPts val="1200"/>
              </a:spcBef>
              <a:spcAft>
                <a:spcPts val="600"/>
              </a:spcAft>
              <a:buFont typeface="Arial" panose="020B0604020202020204" pitchFamily="34" charset="0"/>
              <a:buNone/>
            </a:pPr>
            <a:r>
              <a:rPr lang="fr-FR" sz="1600" dirty="0"/>
              <a:t>Pour développer des objectifs de communication, nous procédons donc dans l’ordre « CAP-PAC » en répondant aux questions correspondantes à chaque niveau d’analyse:</a:t>
            </a:r>
          </a:p>
          <a:p>
            <a:pPr marL="0" indent="0">
              <a:lnSpc>
                <a:spcPts val="2000"/>
              </a:lnSpc>
              <a:spcBef>
                <a:spcPts val="600"/>
              </a:spcBef>
              <a:spcAft>
                <a:spcPts val="600"/>
              </a:spcAft>
              <a:buFont typeface="Arial" panose="020B0604020202020204" pitchFamily="34" charset="0"/>
              <a:buNone/>
            </a:pPr>
            <a:endParaRPr lang="fr-FR" sz="1600" dirty="0"/>
          </a:p>
          <a:p>
            <a:pPr marL="0" indent="0">
              <a:lnSpc>
                <a:spcPts val="2000"/>
              </a:lnSpc>
              <a:spcBef>
                <a:spcPts val="600"/>
              </a:spcBef>
              <a:spcAft>
                <a:spcPts val="600"/>
              </a:spcAft>
              <a:buFont typeface="Arial" panose="020B0604020202020204" pitchFamily="34" charset="0"/>
              <a:buNone/>
            </a:pPr>
            <a:endParaRPr lang="fr-FR" sz="1600" dirty="0"/>
          </a:p>
        </p:txBody>
      </p:sp>
    </p:spTree>
    <p:extLst>
      <p:ext uri="{BB962C8B-B14F-4D97-AF65-F5344CB8AC3E}">
        <p14:creationId xmlns:p14="http://schemas.microsoft.com/office/powerpoint/2010/main" val="1461102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lIns="612000"/>
          <a:lstStyle/>
          <a:p>
            <a:r>
              <a:rPr lang="fr-FR" b="1" spc="-11" dirty="0">
                <a:solidFill>
                  <a:schemeClr val="accent3"/>
                </a:solidFill>
              </a:rPr>
              <a:t>①</a:t>
            </a:r>
            <a:r>
              <a:rPr lang="fr-FR" spc="-11" dirty="0"/>
              <a:t> </a:t>
            </a:r>
            <a:r>
              <a:rPr lang="fr-FR" dirty="0"/>
              <a:t>L’analyse CAP-PAC – </a:t>
            </a:r>
            <a:r>
              <a:rPr lang="fr-FR" b="1" dirty="0"/>
              <a:t>Exemple : objectifs de communication</a:t>
            </a:r>
          </a:p>
        </p:txBody>
      </p:sp>
      <p:sp>
        <p:nvSpPr>
          <p:cNvPr id="13" name="Inhaltsplatzhalter 12">
            <a:extLst>
              <a:ext uri="{FF2B5EF4-FFF2-40B4-BE49-F238E27FC236}">
                <a16:creationId xmlns:a16="http://schemas.microsoft.com/office/drawing/2014/main" id="{4FDAA93D-9B6C-4D34-ADEB-8310A1E0DF7E}"/>
              </a:ext>
            </a:extLst>
          </p:cNvPr>
          <p:cNvSpPr>
            <a:spLocks noGrp="1"/>
          </p:cNvSpPr>
          <p:nvPr>
            <p:ph type="body" sz="quarter" idx="10"/>
          </p:nvPr>
        </p:nvSpPr>
        <p:spPr>
          <a:xfrm>
            <a:off x="593724" y="1241385"/>
            <a:ext cx="9493005" cy="221599"/>
          </a:xfrm>
        </p:spPr>
        <p:txBody>
          <a:bodyPr wrap="square">
            <a:spAutoFit/>
          </a:bodyPr>
          <a:lstStyle/>
          <a:p>
            <a:pPr marL="0" indent="0">
              <a:buNone/>
            </a:pPr>
            <a:r>
              <a:rPr lang="de-DE" sz="1600" b="1" dirty="0"/>
              <a:t>L</a:t>
            </a:r>
            <a:r>
              <a:rPr lang="fr-FR" sz="1600" b="1" dirty="0"/>
              <a:t>’intégration des communautés locales dans la mise en œuvre du processus national APA</a:t>
            </a:r>
            <a:endParaRPr lang="de-DE" sz="1600" b="1" dirty="0"/>
          </a:p>
        </p:txBody>
      </p:sp>
      <p:sp>
        <p:nvSpPr>
          <p:cNvPr id="7" name="Pfeil: Fünfeck 6">
            <a:extLst>
              <a:ext uri="{FF2B5EF4-FFF2-40B4-BE49-F238E27FC236}">
                <a16:creationId xmlns:a16="http://schemas.microsoft.com/office/drawing/2014/main" id="{56B495E9-A930-4EA5-93CF-7C3753F1F010}"/>
              </a:ext>
            </a:extLst>
          </p:cNvPr>
          <p:cNvSpPr/>
          <p:nvPr/>
        </p:nvSpPr>
        <p:spPr>
          <a:xfrm>
            <a:off x="5459743" y="1678207"/>
            <a:ext cx="4776093" cy="360000"/>
          </a:xfrm>
          <a:prstGeom prst="homePlate">
            <a:avLst/>
          </a:prstGeom>
          <a:solidFill>
            <a:schemeClr val="accent3">
              <a:lumMod val="40000"/>
              <a:lumOff val="60000"/>
            </a:schemeClr>
          </a:solidFill>
          <a:ln w="3175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40000" tIns="72000" rIns="374559" bIns="72000" numCol="1" spcCol="1270" anchor="ctr" anchorCtr="0">
            <a:noAutofit/>
          </a:bodyPr>
          <a:lstStyle/>
          <a:p>
            <a:pPr marL="0" lvl="0" indent="0" algn="l" defTabSz="800100">
              <a:lnSpc>
                <a:spcPct val="90000"/>
              </a:lnSpc>
              <a:spcBef>
                <a:spcPct val="0"/>
              </a:spcBef>
              <a:spcAft>
                <a:spcPct val="35000"/>
              </a:spcAft>
              <a:buNone/>
            </a:pPr>
            <a:r>
              <a:rPr lang="fr-FR" sz="1400" b="1" kern="1200" spc="50" dirty="0">
                <a:solidFill>
                  <a:schemeClr val="tx1"/>
                </a:solidFill>
                <a:latin typeface="Calibri" panose="020F0502020204030204" pitchFamily="34" charset="0"/>
                <a:ea typeface="Calibri" panose="020F0502020204030204" pitchFamily="34" charset="0"/>
                <a:cs typeface="Calibri" panose="020F0502020204030204" pitchFamily="34" charset="0"/>
              </a:rPr>
              <a:t>SITUATION SOUHAITÉE</a:t>
            </a:r>
          </a:p>
        </p:txBody>
      </p:sp>
      <p:sp>
        <p:nvSpPr>
          <p:cNvPr id="6" name="Pfeil: Fünfeck 5">
            <a:extLst>
              <a:ext uri="{FF2B5EF4-FFF2-40B4-BE49-F238E27FC236}">
                <a16:creationId xmlns:a16="http://schemas.microsoft.com/office/drawing/2014/main" id="{A32F3758-B253-41A4-A357-0A8C3B6DBEED}"/>
              </a:ext>
            </a:extLst>
          </p:cNvPr>
          <p:cNvSpPr/>
          <p:nvPr/>
        </p:nvSpPr>
        <p:spPr>
          <a:xfrm>
            <a:off x="1477926" y="1678207"/>
            <a:ext cx="4274287" cy="360000"/>
          </a:xfrm>
          <a:prstGeom prst="homePlate">
            <a:avLst/>
          </a:prstGeom>
          <a:solidFill>
            <a:schemeClr val="accent3">
              <a:lumMod val="20000"/>
              <a:lumOff val="80000"/>
            </a:schemeClr>
          </a:solidFill>
          <a:ln w="3175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16000" tIns="72000" rIns="374559" bIns="72000" numCol="1" spcCol="1270" anchor="ctr" anchorCtr="0">
            <a:noAutofit/>
          </a:bodyPr>
          <a:lstStyle/>
          <a:p>
            <a:pPr marL="0" lvl="0" indent="0" algn="l" defTabSz="800100">
              <a:lnSpc>
                <a:spcPct val="90000"/>
              </a:lnSpc>
              <a:spcBef>
                <a:spcPct val="0"/>
              </a:spcBef>
              <a:spcAft>
                <a:spcPct val="35000"/>
              </a:spcAft>
              <a:buNone/>
            </a:pPr>
            <a:r>
              <a:rPr lang="fr-FR" sz="1400" b="1" kern="1200" spc="50" dirty="0">
                <a:solidFill>
                  <a:schemeClr val="tx1"/>
                </a:solidFill>
                <a:latin typeface="Calibri" panose="020F0502020204030204" pitchFamily="34" charset="0"/>
                <a:ea typeface="Calibri" panose="020F0502020204030204" pitchFamily="34" charset="0"/>
                <a:cs typeface="Calibri" panose="020F0502020204030204" pitchFamily="34" charset="0"/>
              </a:rPr>
              <a:t>SITUATION ACTUELLE</a:t>
            </a:r>
          </a:p>
        </p:txBody>
      </p:sp>
      <p:graphicFrame>
        <p:nvGraphicFramePr>
          <p:cNvPr id="22" name="Tabelle 21">
            <a:extLst>
              <a:ext uri="{FF2B5EF4-FFF2-40B4-BE49-F238E27FC236}">
                <a16:creationId xmlns:a16="http://schemas.microsoft.com/office/drawing/2014/main" id="{71A6C365-6D89-4CC1-80C9-6CC70109F33E}"/>
              </a:ext>
            </a:extLst>
          </p:cNvPr>
          <p:cNvGraphicFramePr>
            <a:graphicFrameLocks noGrp="1"/>
          </p:cNvGraphicFramePr>
          <p:nvPr>
            <p:extLst>
              <p:ext uri="{D42A27DB-BD31-4B8C-83A1-F6EECF244321}">
                <p14:modId xmlns:p14="http://schemas.microsoft.com/office/powerpoint/2010/main" val="1440661342"/>
              </p:ext>
            </p:extLst>
          </p:nvPr>
        </p:nvGraphicFramePr>
        <p:xfrm>
          <a:off x="582730" y="1888721"/>
          <a:ext cx="9504000" cy="4890973"/>
        </p:xfrm>
        <a:graphic>
          <a:graphicData uri="http://schemas.openxmlformats.org/drawingml/2006/table">
            <a:tbl>
              <a:tblPr>
                <a:tableStyleId>{2D5ABB26-0587-4C30-8999-92F81FD0307C}</a:tableStyleId>
              </a:tblPr>
              <a:tblGrid>
                <a:gridCol w="1080000">
                  <a:extLst>
                    <a:ext uri="{9D8B030D-6E8A-4147-A177-3AD203B41FA5}">
                      <a16:colId xmlns:a16="http://schemas.microsoft.com/office/drawing/2014/main" val="3969734415"/>
                    </a:ext>
                  </a:extLst>
                </a:gridCol>
                <a:gridCol w="3888000">
                  <a:extLst>
                    <a:ext uri="{9D8B030D-6E8A-4147-A177-3AD203B41FA5}">
                      <a16:colId xmlns:a16="http://schemas.microsoft.com/office/drawing/2014/main" val="1473917181"/>
                    </a:ext>
                  </a:extLst>
                </a:gridCol>
                <a:gridCol w="432000">
                  <a:extLst>
                    <a:ext uri="{9D8B030D-6E8A-4147-A177-3AD203B41FA5}">
                      <a16:colId xmlns:a16="http://schemas.microsoft.com/office/drawing/2014/main" val="4052432802"/>
                    </a:ext>
                  </a:extLst>
                </a:gridCol>
                <a:gridCol w="4104000">
                  <a:extLst>
                    <a:ext uri="{9D8B030D-6E8A-4147-A177-3AD203B41FA5}">
                      <a16:colId xmlns:a16="http://schemas.microsoft.com/office/drawing/2014/main" val="2436217907"/>
                    </a:ext>
                  </a:extLst>
                </a:gridCol>
              </a:tblGrid>
              <a:tr h="215584">
                <a:tc>
                  <a:txBody>
                    <a:bodyPr/>
                    <a:lstStyle/>
                    <a:p>
                      <a:pPr marL="144000" indent="-144000" algn="l" defTabSz="801866" rtl="0" eaLnBrk="1" fontAlgn="base" latinLnBrk="0" hangingPunct="1"/>
                      <a:r>
                        <a:rPr lang="fr-FR" sz="10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txBody>
                  <a:tcPr marL="28477" marR="28477" marT="14238" marB="14238"/>
                </a:tc>
                <a:tc>
                  <a:txBody>
                    <a:bodyPr/>
                    <a:lstStyle/>
                    <a:p>
                      <a:pPr marL="144000" indent="-144000" algn="ctr" rtl="0" fontAlgn="base"/>
                      <a:endParaRPr lang="de-DE" sz="900" b="0" i="0" dirty="0">
                        <a:effectLst/>
                        <a:latin typeface="Calibri" panose="020F0502020204030204" pitchFamily="34" charset="0"/>
                        <a:ea typeface="Calibri" panose="020F0502020204030204" pitchFamily="34" charset="0"/>
                        <a:cs typeface="Calibri" panose="020F0502020204030204" pitchFamily="34" charset="0"/>
                      </a:endParaRPr>
                    </a:p>
                  </a:txBody>
                  <a:tcPr marL="28477" marR="28477" marT="14238" marB="14238"/>
                </a:tc>
                <a:tc>
                  <a:txBody>
                    <a:bodyPr/>
                    <a:lstStyle/>
                    <a:p>
                      <a:pPr marL="144000" indent="-144000" algn="ctr" rtl="0" fontAlgn="base"/>
                      <a:endParaRPr lang="de-DE" sz="900" b="0" i="0" dirty="0">
                        <a:effectLst/>
                        <a:latin typeface="Calibri" panose="020F0502020204030204" pitchFamily="34" charset="0"/>
                        <a:ea typeface="Calibri" panose="020F0502020204030204" pitchFamily="34" charset="0"/>
                        <a:cs typeface="Calibri" panose="020F0502020204030204" pitchFamily="34" charset="0"/>
                      </a:endParaRPr>
                    </a:p>
                  </a:txBody>
                  <a:tcPr marL="28477" marR="28477" marT="14238" marB="14238"/>
                </a:tc>
                <a:tc>
                  <a:txBody>
                    <a:bodyPr/>
                    <a:lstStyle/>
                    <a:p>
                      <a:pPr marL="144000" indent="-144000" algn="ctr" rtl="0" fontAlgn="base"/>
                      <a:endParaRPr lang="de-DE" sz="900" b="0" i="0" dirty="0">
                        <a:effectLst/>
                        <a:latin typeface="Calibri" panose="020F0502020204030204" pitchFamily="34" charset="0"/>
                        <a:ea typeface="Calibri" panose="020F0502020204030204" pitchFamily="34" charset="0"/>
                        <a:cs typeface="Calibri" panose="020F0502020204030204" pitchFamily="34" charset="0"/>
                      </a:endParaRPr>
                    </a:p>
                  </a:txBody>
                  <a:tcPr marL="28477" marR="28477" marT="14238" marB="14238"/>
                </a:tc>
                <a:extLst>
                  <a:ext uri="{0D108BD9-81ED-4DB2-BD59-A6C34878D82A}">
                    <a16:rowId xmlns:a16="http://schemas.microsoft.com/office/drawing/2014/main" val="336177800"/>
                  </a:ext>
                </a:extLst>
              </a:tr>
              <a:tr h="1656922">
                <a:tc>
                  <a:txBody>
                    <a:bodyPr/>
                    <a:lstStyle/>
                    <a:p>
                      <a:pPr marL="144000" indent="-144000" algn="l" defTabSz="801866" rtl="0" eaLnBrk="1" fontAlgn="base" latinLnBrk="0" hangingPunct="1"/>
                      <a:r>
                        <a:rPr lang="de-DE" sz="1000" b="1" kern="12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PRATIQUE </a:t>
                      </a:r>
                    </a:p>
                    <a:p>
                      <a:pPr marL="144000" indent="-144000" algn="l" defTabSz="801866" rtl="0" eaLnBrk="1" fontAlgn="base" latinLnBrk="0" hangingPunct="1"/>
                      <a:r>
                        <a:rPr lang="de-DE" sz="1000" b="1" kern="12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a:t>
                      </a:r>
                      <a:r>
                        <a:rPr lang="de-DE" sz="1000" b="1" kern="12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les</a:t>
                      </a:r>
                      <a:r>
                        <a:rPr lang="de-DE" sz="1000" b="1" kern="12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 </a:t>
                      </a:r>
                      <a:r>
                        <a:rPr lang="de-DE" sz="1000" b="1" kern="12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mains</a:t>
                      </a:r>
                      <a:r>
                        <a:rPr lang="de-DE" sz="1000" b="1" kern="12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 </a:t>
                      </a:r>
                    </a:p>
                    <a:p>
                      <a:pPr marL="144000" indent="-144000" algn="l" defTabSz="801866" rtl="0" eaLnBrk="1" fontAlgn="base" latinLnBrk="0" hangingPunct="1"/>
                      <a:r>
                        <a:rPr lang="de-DE" sz="1000" b="1" kern="12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p>
                  </a:txBody>
                  <a:tcPr marL="28477" marR="28477" marT="72000" marB="72000">
                    <a:lnB w="6350" cap="flat" cmpd="sng" algn="ctr">
                      <a:solidFill>
                        <a:schemeClr val="accent3">
                          <a:lumMod val="20000"/>
                          <a:lumOff val="80000"/>
                        </a:schemeClr>
                      </a:solidFill>
                      <a:prstDash val="solid"/>
                      <a:round/>
                      <a:headEnd type="none" w="med" len="med"/>
                      <a:tailEnd type="none" w="med" len="med"/>
                    </a:lnB>
                  </a:tcPr>
                </a:tc>
                <a:tc>
                  <a:txBody>
                    <a:bodyPr/>
                    <a:lstStyle/>
                    <a:p>
                      <a:pPr marL="0" indent="0" algn="l" defTabSz="801866" rtl="0" eaLnBrk="1" fontAlgn="base" latinLnBrk="0" hangingPunct="1">
                        <a:lnSpc>
                          <a:spcPts val="1200"/>
                        </a:lnSpc>
                        <a:buFont typeface="Symbol" panose="05050102010706020507" pitchFamily="18" charset="2"/>
                        <a:buNone/>
                      </a:pPr>
                      <a:r>
                        <a:rPr lang="fr-FR" sz="10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a:t>
                      </a: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Pas d’activités/d’actions envers le projet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Manque de participation aux ateliers offerts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Manifestation de volonté à participer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Le respect de leurs coutumes, structures traditionnelles, p.ex. hiérarchies/ autorités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Organisation claire (traditionnelle) de prise de décisions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La cession des ressources génétiques et CTA aux demandeurs, sans contrepartie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Gestion des ressources naturelles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Pratiques culturelles</a:t>
                      </a:r>
                    </a:p>
                  </a:txBody>
                  <a:tcPr marL="28477" marR="28477" marT="72000" marB="72000">
                    <a:lnB w="6350" cap="flat" cmpd="sng" algn="ctr">
                      <a:solidFill>
                        <a:schemeClr val="accent3">
                          <a:lumMod val="20000"/>
                          <a:lumOff val="80000"/>
                        </a:schemeClr>
                      </a:solidFill>
                      <a:prstDash val="solid"/>
                      <a:round/>
                      <a:headEnd type="none" w="med" len="med"/>
                      <a:tailEnd type="none" w="med" len="med"/>
                    </a:lnB>
                  </a:tcPr>
                </a:tc>
                <a:tc>
                  <a:txBody>
                    <a:bodyPr/>
                    <a:lstStyle/>
                    <a:p>
                      <a:pPr marL="144000" indent="-144000" algn="l" defTabSz="801866" rtl="0" eaLnBrk="1" fontAlgn="base" latinLnBrk="0" hangingPunct="1">
                        <a:lnSpc>
                          <a:spcPts val="1200"/>
                        </a:lnSpc>
                        <a:buFont typeface="Symbol" panose="05050102010706020507" pitchFamily="18" charset="2"/>
                        <a:buChar char="-"/>
                      </a:pPr>
                      <a:endPar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8477" marR="28477" marT="72000" marB="72000">
                    <a:lnB w="6350" cap="flat" cmpd="sng" algn="ctr">
                      <a:solidFill>
                        <a:schemeClr val="accent3">
                          <a:lumMod val="20000"/>
                          <a:lumOff val="80000"/>
                        </a:schemeClr>
                      </a:solidFill>
                      <a:prstDash val="solid"/>
                      <a:round/>
                      <a:headEnd type="none" w="med" len="med"/>
                      <a:tailEnd type="none" w="med" len="med"/>
                    </a:lnB>
                  </a:tcPr>
                </a:tc>
                <a:tc>
                  <a:txBody>
                    <a:bodyPr/>
                    <a:lstStyle/>
                    <a:p>
                      <a:pPr marL="0" indent="0" algn="l" defTabSz="801866" rtl="0" eaLnBrk="1" fontAlgn="base" latinLnBrk="0" hangingPunct="1">
                        <a:lnSpc>
                          <a:spcPts val="1200"/>
                        </a:lnSpc>
                        <a:buFont typeface="Symbol" panose="05050102010706020507" pitchFamily="18" charset="2"/>
                        <a:buNone/>
                      </a:pPr>
                      <a:r>
                        <a:rPr lang="fr-FR" sz="10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4.</a:t>
                      </a: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Collaborer avec le gouvernement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Contribuer au développement du système de l’APA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Désignation de leurs représentants pour participer au comité ad-hoc APA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Communiquer et défendre la valeur multi-dimensionnelle de leurs ressources et CTA dans le processus APA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Défendre leurs intérêts vis-à-vis les utilisateurs des RG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Avoir le consentement et négocier avec les demandeurs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Communiquer et défendre la valeur multi-dimensionnelle de leurs ressources et CTA envers les utilisateurs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Protéger d’avantage les ressources et CTA </a:t>
                      </a:r>
                    </a:p>
                  </a:txBody>
                  <a:tcPr marL="28477" marR="28477" marT="72000" marB="72000">
                    <a:lnB w="6350" cap="flat" cmpd="sng" algn="ctr">
                      <a:solidFill>
                        <a:schemeClr val="accent3">
                          <a:lumMod val="20000"/>
                          <a:lumOff val="80000"/>
                        </a:schemeClr>
                      </a:solidFill>
                      <a:prstDash val="solid"/>
                      <a:round/>
                      <a:headEnd type="none" w="med" len="med"/>
                      <a:tailEnd type="none" w="med" len="med"/>
                    </a:lnB>
                  </a:tcPr>
                </a:tc>
                <a:extLst>
                  <a:ext uri="{0D108BD9-81ED-4DB2-BD59-A6C34878D82A}">
                    <a16:rowId xmlns:a16="http://schemas.microsoft.com/office/drawing/2014/main" val="208990882"/>
                  </a:ext>
                </a:extLst>
              </a:tr>
              <a:tr h="1172713">
                <a:tc>
                  <a:txBody>
                    <a:bodyPr/>
                    <a:lstStyle/>
                    <a:p>
                      <a:pPr marL="144000" indent="-144000" algn="l" rtl="0" fontAlgn="base"/>
                      <a:r>
                        <a:rPr lang="de-DE" sz="10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ATTITUDE</a:t>
                      </a:r>
                    </a:p>
                    <a:p>
                      <a:pPr marL="144000" indent="-144000" algn="l" rtl="0" fontAlgn="base"/>
                      <a:r>
                        <a:rPr lang="de-DE" sz="10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(MOTIVATION) </a:t>
                      </a:r>
                    </a:p>
                    <a:p>
                      <a:pPr marL="144000" indent="-144000" algn="l" rtl="0" fontAlgn="base"/>
                      <a:r>
                        <a:rPr lang="de-DE" sz="10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(le </a:t>
                      </a:r>
                      <a:r>
                        <a:rPr lang="de-DE" sz="1000" b="1" kern="12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de-DE" sz="10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cœur</a:t>
                      </a:r>
                      <a:r>
                        <a:rPr lang="de-DE" sz="1000" b="1" kern="12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de-DE" sz="10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p>
                    <a:p>
                      <a:pPr marL="144000" indent="-144000" algn="l" rtl="0" fontAlgn="base"/>
                      <a:r>
                        <a:rPr lang="de-DE" sz="10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endParaRPr lang="de-DE" sz="1000" b="0" i="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28477" marR="28477" marT="72000" marB="72000">
                    <a:lnT w="6350" cap="flat" cmpd="sng" algn="ctr">
                      <a:solidFill>
                        <a:schemeClr val="accent3">
                          <a:lumMod val="20000"/>
                          <a:lumOff val="80000"/>
                        </a:schemeClr>
                      </a:solidFill>
                      <a:prstDash val="solid"/>
                      <a:round/>
                      <a:headEnd type="none" w="med" len="med"/>
                      <a:tailEnd type="none" w="med" len="med"/>
                    </a:lnT>
                    <a:lnB w="6350" cap="flat" cmpd="sng" algn="ctr">
                      <a:solidFill>
                        <a:schemeClr val="accent3">
                          <a:lumMod val="20000"/>
                          <a:lumOff val="80000"/>
                        </a:schemeClr>
                      </a:solidFill>
                      <a:prstDash val="solid"/>
                      <a:round/>
                      <a:headEnd type="none" w="med" len="med"/>
                      <a:tailEnd type="none" w="med" len="med"/>
                    </a:lnB>
                  </a:tcPr>
                </a:tc>
                <a:tc>
                  <a:txBody>
                    <a:bodyPr/>
                    <a:lstStyle/>
                    <a:p>
                      <a:pPr marL="0" indent="0" algn="l" defTabSz="801866" rtl="0" eaLnBrk="1" fontAlgn="base" latinLnBrk="0" hangingPunct="1">
                        <a:lnSpc>
                          <a:spcPts val="1200"/>
                        </a:lnSpc>
                        <a:buFont typeface="Symbol" panose="05050102010706020507" pitchFamily="18" charset="2"/>
                        <a:buNone/>
                      </a:pPr>
                      <a:r>
                        <a:rPr lang="fr-FR" sz="10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Manque d’identification avec le processus APA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Manque de conscience de leur rôle dans le processus APA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Manque de confiance vers les autres acteurs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Fierté de leur culture et de leurs connaissances traditionnelles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Identification / lien direct avec les ressources </a:t>
                      </a:r>
                    </a:p>
                  </a:txBody>
                  <a:tcPr marL="28477" marR="28477" marT="72000" marB="72000">
                    <a:lnT w="6350" cap="flat" cmpd="sng" algn="ctr">
                      <a:solidFill>
                        <a:schemeClr val="accent3">
                          <a:lumMod val="20000"/>
                          <a:lumOff val="80000"/>
                        </a:schemeClr>
                      </a:solidFill>
                      <a:prstDash val="solid"/>
                      <a:round/>
                      <a:headEnd type="none" w="med" len="med"/>
                      <a:tailEnd type="none" w="med" len="med"/>
                    </a:lnT>
                    <a:lnB w="6350" cap="flat" cmpd="sng" algn="ctr">
                      <a:solidFill>
                        <a:schemeClr val="accent3">
                          <a:lumMod val="20000"/>
                          <a:lumOff val="80000"/>
                        </a:schemeClr>
                      </a:solidFill>
                      <a:prstDash val="solid"/>
                      <a:round/>
                      <a:headEnd type="none" w="med" len="med"/>
                      <a:tailEnd type="none" w="med" len="med"/>
                    </a:lnB>
                  </a:tcPr>
                </a:tc>
                <a:tc>
                  <a:txBody>
                    <a:bodyPr/>
                    <a:lstStyle/>
                    <a:p>
                      <a:pPr marL="144000" indent="-144000" algn="l" defTabSz="801866" rtl="0" eaLnBrk="1" fontAlgn="base" latinLnBrk="0" hangingPunct="1">
                        <a:lnSpc>
                          <a:spcPts val="1200"/>
                        </a:lnSpc>
                        <a:buFont typeface="Symbol" panose="05050102010706020507" pitchFamily="18" charset="2"/>
                        <a:buChar char="-"/>
                      </a:pPr>
                      <a:endPar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8477" marR="28477" marT="72000" marB="72000">
                    <a:lnT w="6350" cap="flat" cmpd="sng" algn="ctr">
                      <a:solidFill>
                        <a:schemeClr val="accent3">
                          <a:lumMod val="20000"/>
                          <a:lumOff val="80000"/>
                        </a:schemeClr>
                      </a:solidFill>
                      <a:prstDash val="solid"/>
                      <a:round/>
                      <a:headEnd type="none" w="med" len="med"/>
                      <a:tailEnd type="none" w="med" len="med"/>
                    </a:lnT>
                    <a:lnB w="6350" cap="flat" cmpd="sng" algn="ctr">
                      <a:solidFill>
                        <a:schemeClr val="accent3">
                          <a:lumMod val="20000"/>
                          <a:lumOff val="80000"/>
                        </a:schemeClr>
                      </a:solidFill>
                      <a:prstDash val="solid"/>
                      <a:round/>
                      <a:headEnd type="none" w="med" len="med"/>
                      <a:tailEnd type="none" w="med" len="med"/>
                    </a:lnB>
                  </a:tcPr>
                </a:tc>
                <a:tc>
                  <a:txBody>
                    <a:bodyPr/>
                    <a:lstStyle/>
                    <a:p>
                      <a:pPr marL="0" indent="0" algn="l" defTabSz="801866" rtl="0" eaLnBrk="1" fontAlgn="base" latinLnBrk="0" hangingPunct="1">
                        <a:lnSpc>
                          <a:spcPts val="1200"/>
                        </a:lnSpc>
                        <a:buFont typeface="Symbol" panose="05050102010706020507" pitchFamily="18" charset="2"/>
                        <a:buNone/>
                      </a:pPr>
                      <a:r>
                        <a:rPr lang="fr-FR" sz="10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5. 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Développement de confiance, tout au long du processus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Désir de participer dans le partage des avantages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Désir pour l’engagement dans le processus, de jouer un rôle actif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Conscience de l’importance de leur rôle dans le processus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Acceptance et ouverture à la participation d’autres acteurs dans le processus </a:t>
                      </a:r>
                    </a:p>
                    <a:p>
                      <a:pPr marL="144000" indent="-144000" algn="l" defTabSz="801866" rtl="0" eaLnBrk="1" fontAlgn="base" latinLnBrk="0" hangingPunct="1">
                        <a:lnSpc>
                          <a:spcPts val="1200"/>
                        </a:lnSpc>
                        <a:buFont typeface="Symbol" panose="05050102010706020507" pitchFamily="18" charset="2"/>
                        <a:buChar char="-"/>
                      </a:pPr>
                      <a:r>
                        <a:rPr lang="fr-FR" sz="900" kern="1200" spc="-2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Décisions consensuelles communautaires (p.ex. dans les négociations, dans les activités) </a:t>
                      </a:r>
                    </a:p>
                  </a:txBody>
                  <a:tcPr marL="28477" marR="28477" marT="72000" marB="72000">
                    <a:lnT w="6350" cap="flat" cmpd="sng" algn="ctr">
                      <a:solidFill>
                        <a:schemeClr val="accent3">
                          <a:lumMod val="20000"/>
                          <a:lumOff val="80000"/>
                        </a:schemeClr>
                      </a:solidFill>
                      <a:prstDash val="solid"/>
                      <a:round/>
                      <a:headEnd type="none" w="med" len="med"/>
                      <a:tailEnd type="none" w="med" len="med"/>
                    </a:lnT>
                    <a:lnB w="6350" cap="flat" cmpd="sng" algn="ctr">
                      <a:solidFill>
                        <a:schemeClr val="accent3">
                          <a:lumMod val="20000"/>
                          <a:lumOff val="80000"/>
                        </a:schemeClr>
                      </a:solidFill>
                      <a:prstDash val="solid"/>
                      <a:round/>
                      <a:headEnd type="none" w="med" len="med"/>
                      <a:tailEnd type="none" w="med" len="med"/>
                    </a:lnB>
                  </a:tcPr>
                </a:tc>
                <a:extLst>
                  <a:ext uri="{0D108BD9-81ED-4DB2-BD59-A6C34878D82A}">
                    <a16:rowId xmlns:a16="http://schemas.microsoft.com/office/drawing/2014/main" val="4211125459"/>
                  </a:ext>
                </a:extLst>
              </a:tr>
              <a:tr h="1656922">
                <a:tc>
                  <a:txBody>
                    <a:bodyPr/>
                    <a:lstStyle/>
                    <a:p>
                      <a:pPr marL="144000" indent="-144000" algn="l" rtl="0" fontAlgn="base"/>
                      <a:r>
                        <a:rPr lang="de-DE" sz="10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CONNAISSANCES </a:t>
                      </a:r>
                    </a:p>
                    <a:p>
                      <a:pPr marL="144000" indent="-144000" algn="l" rtl="0" fontAlgn="base"/>
                      <a:r>
                        <a:rPr lang="de-DE" sz="10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(la </a:t>
                      </a:r>
                      <a:r>
                        <a:rPr lang="de-DE" sz="1000" b="1" kern="12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de-DE" sz="1000" b="1"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tête</a:t>
                      </a:r>
                      <a:r>
                        <a:rPr lang="de-DE" sz="1000" b="1" kern="12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de-DE" sz="10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p>
                    <a:p>
                      <a:pPr marL="144000" indent="-144000" algn="l" rtl="0" fontAlgn="base"/>
                      <a:r>
                        <a:rPr lang="de-DE" sz="10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endParaRPr lang="de-DE" sz="1000" b="0" i="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28477" marR="28477" marT="72000" marB="72000">
                    <a:lnT w="6350" cap="flat" cmpd="sng" algn="ctr">
                      <a:solidFill>
                        <a:schemeClr val="accent3">
                          <a:lumMod val="20000"/>
                          <a:lumOff val="80000"/>
                        </a:schemeClr>
                      </a:solidFill>
                      <a:prstDash val="solid"/>
                      <a:round/>
                      <a:headEnd type="none" w="med" len="med"/>
                      <a:tailEnd type="none" w="med" len="med"/>
                    </a:lnT>
                  </a:tcPr>
                </a:tc>
                <a:tc>
                  <a:txBody>
                    <a:bodyPr/>
                    <a:lstStyle/>
                    <a:p>
                      <a:pPr marL="0" indent="0" algn="l" defTabSz="801866" rtl="0" eaLnBrk="1" fontAlgn="base" latinLnBrk="0" hangingPunct="1">
                        <a:lnSpc>
                          <a:spcPts val="1200"/>
                        </a:lnSpc>
                        <a:buFont typeface="Symbol" panose="05050102010706020507" pitchFamily="18" charset="2"/>
                        <a:buNone/>
                      </a:pPr>
                      <a:r>
                        <a:rPr lang="fr-FR" sz="10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1. </a:t>
                      </a:r>
                    </a:p>
                    <a:p>
                      <a:pPr marL="144000" indent="-144000" algn="l" defTabSz="801866" rtl="0" eaLnBrk="1" fontAlgn="base" latinLnBrk="0" hangingPunct="1">
                        <a:lnSpc>
                          <a:spcPts val="1200"/>
                        </a:lnSpc>
                        <a:buFont typeface="Symbol" panose="05050102010706020507" pitchFamily="18" charset="2"/>
                        <a:buChar char="-"/>
                      </a:pPr>
                      <a:r>
                        <a:rPr lang="fr-FR" sz="900" kern="1200" spc="-1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Manque d’information sur l’APA en général </a:t>
                      </a:r>
                    </a:p>
                    <a:p>
                      <a:pPr marL="144000" indent="-144000" algn="l" defTabSz="801866" rtl="0" eaLnBrk="1" fontAlgn="base" latinLnBrk="0" hangingPunct="1">
                        <a:lnSpc>
                          <a:spcPts val="1200"/>
                        </a:lnSpc>
                        <a:buFont typeface="Symbol" panose="05050102010706020507" pitchFamily="18" charset="2"/>
                        <a:buChar char="-"/>
                      </a:pPr>
                      <a:r>
                        <a:rPr lang="fr-FR" sz="900" kern="1200" spc="-1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Pas de connaissances sur le lien entre l’APA et leur vie / leur réalité </a:t>
                      </a:r>
                    </a:p>
                    <a:p>
                      <a:pPr marL="144000" indent="-144000" algn="l" defTabSz="801866" rtl="0" eaLnBrk="1" fontAlgn="base" latinLnBrk="0" hangingPunct="1">
                        <a:lnSpc>
                          <a:spcPts val="1200"/>
                        </a:lnSpc>
                        <a:buFont typeface="Symbol" panose="05050102010706020507" pitchFamily="18" charset="2"/>
                        <a:buChar char="-"/>
                      </a:pPr>
                      <a:r>
                        <a:rPr lang="fr-FR" sz="900" kern="1200" spc="-1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Connaissance de leurs ressources biologiques et génétiques </a:t>
                      </a:r>
                    </a:p>
                    <a:p>
                      <a:pPr marL="144000" indent="-144000" algn="l" defTabSz="801866" rtl="0" eaLnBrk="1" fontAlgn="base" latinLnBrk="0" hangingPunct="1">
                        <a:lnSpc>
                          <a:spcPts val="1200"/>
                        </a:lnSpc>
                        <a:buFont typeface="Symbol" panose="05050102010706020507" pitchFamily="18" charset="2"/>
                        <a:buChar char="-"/>
                      </a:pPr>
                      <a:r>
                        <a:rPr lang="fr-FR" sz="900" kern="1200" spc="-1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Connaissances traditionnelles associés aux ressources </a:t>
                      </a:r>
                    </a:p>
                    <a:p>
                      <a:pPr marL="144000" indent="-144000" algn="l" defTabSz="801866" rtl="0" eaLnBrk="1" fontAlgn="base" latinLnBrk="0" hangingPunct="1">
                        <a:lnSpc>
                          <a:spcPts val="1200"/>
                        </a:lnSpc>
                        <a:buFont typeface="Symbol" panose="05050102010706020507" pitchFamily="18" charset="2"/>
                        <a:buChar char="-"/>
                      </a:pPr>
                      <a:r>
                        <a:rPr lang="fr-FR" sz="900" kern="1200" spc="-1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Réseau: connaissance des acteurs pertinents/des représentants du niveau local </a:t>
                      </a:r>
                    </a:p>
                    <a:p>
                      <a:pPr marL="144000" indent="-144000" algn="l" defTabSz="801866" rtl="0" eaLnBrk="1" fontAlgn="base" latinLnBrk="0" hangingPunct="1">
                        <a:lnSpc>
                          <a:spcPts val="1200"/>
                        </a:lnSpc>
                        <a:buFont typeface="Symbol" panose="05050102010706020507" pitchFamily="18" charset="2"/>
                        <a:buChar char="-"/>
                      </a:pPr>
                      <a:r>
                        <a:rPr lang="fr-FR" sz="900" kern="1200" spc="-1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Savent qu’il y a des personnes (chercheurs) qui viennent et qui sont intéressés aux ressources </a:t>
                      </a:r>
                    </a:p>
                  </a:txBody>
                  <a:tcPr marL="28477" marR="28477" marT="72000" marB="72000">
                    <a:lnT w="6350" cap="flat" cmpd="sng" algn="ctr">
                      <a:solidFill>
                        <a:schemeClr val="accent3">
                          <a:lumMod val="20000"/>
                          <a:lumOff val="80000"/>
                        </a:schemeClr>
                      </a:solidFill>
                      <a:prstDash val="solid"/>
                      <a:round/>
                      <a:headEnd type="none" w="med" len="med"/>
                      <a:tailEnd type="none" w="med" len="med"/>
                    </a:lnT>
                  </a:tcPr>
                </a:tc>
                <a:tc>
                  <a:txBody>
                    <a:bodyPr/>
                    <a:lstStyle/>
                    <a:p>
                      <a:pPr marL="144000" indent="-144000" algn="l" defTabSz="801866" rtl="0" eaLnBrk="1" fontAlgn="base" latinLnBrk="0" hangingPunct="1">
                        <a:lnSpc>
                          <a:spcPts val="1200"/>
                        </a:lnSpc>
                        <a:buFont typeface="Symbol" panose="05050102010706020507" pitchFamily="18" charset="2"/>
                        <a:buChar char="-"/>
                      </a:pPr>
                      <a:endPar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8477" marR="28477" marT="72000" marB="72000">
                    <a:lnT w="6350" cap="flat" cmpd="sng" algn="ctr">
                      <a:solidFill>
                        <a:schemeClr val="accent3">
                          <a:lumMod val="20000"/>
                          <a:lumOff val="80000"/>
                        </a:schemeClr>
                      </a:solidFill>
                      <a:prstDash val="solid"/>
                      <a:round/>
                      <a:headEnd type="none" w="med" len="med"/>
                      <a:tailEnd type="none" w="med" len="med"/>
                    </a:lnT>
                  </a:tcPr>
                </a:tc>
                <a:tc>
                  <a:txBody>
                    <a:bodyPr/>
                    <a:lstStyle/>
                    <a:p>
                      <a:pPr marL="0" indent="0" algn="l" defTabSz="801866" rtl="0" eaLnBrk="1" fontAlgn="base" latinLnBrk="0" hangingPunct="1">
                        <a:lnSpc>
                          <a:spcPts val="1200"/>
                        </a:lnSpc>
                        <a:buFont typeface="Symbol" panose="05050102010706020507" pitchFamily="18" charset="2"/>
                        <a:buNone/>
                      </a:pPr>
                      <a:r>
                        <a:rPr lang="fr-FR" sz="10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6.</a:t>
                      </a: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Savoir qu’il y a un cadre international et national (sans grands détails)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Connaître les avantages de l’APA pour les communautés (à quoi ça sert)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Savoir que la valeur économique de leurs ressources et CTA peut augmenter avec </a:t>
                      </a:r>
                      <a:b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b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le processus APA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Connaissance des opportunités et risques (partage de avantages)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Connaissances du processus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Connaître leur position dans le processus </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Connaissance des autres parties prenantes et leurs rôles dans le processus</a:t>
                      </a:r>
                    </a:p>
                    <a:p>
                      <a:pPr marL="144000" indent="-144000" algn="l" defTabSz="801866" rtl="0" eaLnBrk="1" fontAlgn="base" latinLnBrk="0" hangingPunct="1">
                        <a:lnSpc>
                          <a:spcPts val="1200"/>
                        </a:lnSpc>
                        <a:buFont typeface="Symbol" panose="05050102010706020507" pitchFamily="18" charset="2"/>
                        <a:buChar char="-"/>
                      </a:pPr>
                      <a:r>
                        <a:rPr lang="fr-FR"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Dispositions clés du projet de décret (Accès, CPCC, CCCA) </a:t>
                      </a:r>
                    </a:p>
                  </a:txBody>
                  <a:tcPr marL="28477" marR="28477" marT="72000" marB="72000">
                    <a:lnT w="6350" cap="flat" cmpd="sng" algn="ctr">
                      <a:solidFill>
                        <a:schemeClr val="accent3">
                          <a:lumMod val="20000"/>
                          <a:lumOff val="80000"/>
                        </a:schemeClr>
                      </a:solidFill>
                      <a:prstDash val="solid"/>
                      <a:round/>
                      <a:headEnd type="none" w="med" len="med"/>
                      <a:tailEnd type="none" w="med" len="med"/>
                    </a:lnT>
                  </a:tcPr>
                </a:tc>
                <a:extLst>
                  <a:ext uri="{0D108BD9-81ED-4DB2-BD59-A6C34878D82A}">
                    <a16:rowId xmlns:a16="http://schemas.microsoft.com/office/drawing/2014/main" val="4142311284"/>
                  </a:ext>
                </a:extLst>
              </a:tr>
            </a:tbl>
          </a:graphicData>
        </a:graphic>
      </p:graphicFrame>
    </p:spTree>
    <p:extLst>
      <p:ext uri="{BB962C8B-B14F-4D97-AF65-F5344CB8AC3E}">
        <p14:creationId xmlns:p14="http://schemas.microsoft.com/office/powerpoint/2010/main" val="1934625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lIns="612000"/>
          <a:lstStyle/>
          <a:p>
            <a:r>
              <a:rPr lang="fr-FR" b="1" spc="-11" dirty="0">
                <a:solidFill>
                  <a:schemeClr val="accent3"/>
                </a:solidFill>
              </a:rPr>
              <a:t>②</a:t>
            </a:r>
            <a:r>
              <a:rPr lang="fr-FR" spc="-11" dirty="0"/>
              <a:t> </a:t>
            </a:r>
            <a:r>
              <a:rPr lang="fr-FR" dirty="0" err="1"/>
              <a:t>Factsheet</a:t>
            </a:r>
            <a:r>
              <a:rPr lang="fr-FR" dirty="0"/>
              <a:t> sur l’APA en Côte d’Ivoire</a:t>
            </a:r>
            <a:endParaRPr lang="fr-FR" b="1" dirty="0"/>
          </a:p>
        </p:txBody>
      </p:sp>
      <p:sp>
        <p:nvSpPr>
          <p:cNvPr id="19" name="Inhaltsplatzhalter 11">
            <a:extLst>
              <a:ext uri="{FF2B5EF4-FFF2-40B4-BE49-F238E27FC236}">
                <a16:creationId xmlns:a16="http://schemas.microsoft.com/office/drawing/2014/main" id="{F301BA23-C492-4C19-8C11-EC6E257A47FA}"/>
              </a:ext>
            </a:extLst>
          </p:cNvPr>
          <p:cNvSpPr>
            <a:spLocks noGrp="1"/>
          </p:cNvSpPr>
          <p:nvPr>
            <p:ph type="body" sz="quarter" idx="10"/>
          </p:nvPr>
        </p:nvSpPr>
        <p:spPr/>
        <p:txBody>
          <a:bodyPr/>
          <a:lstStyle/>
          <a:p>
            <a:pPr marL="0" indent="0">
              <a:buNone/>
            </a:pPr>
            <a:r>
              <a:rPr lang="de-DE" sz="1600" b="1" dirty="0" err="1"/>
              <a:t>Phases</a:t>
            </a:r>
            <a:endParaRPr lang="de-DE" sz="1600" b="1" dirty="0"/>
          </a:p>
        </p:txBody>
      </p:sp>
      <p:sp>
        <p:nvSpPr>
          <p:cNvPr id="33" name="Textfeld 32">
            <a:extLst>
              <a:ext uri="{FF2B5EF4-FFF2-40B4-BE49-F238E27FC236}">
                <a16:creationId xmlns:a16="http://schemas.microsoft.com/office/drawing/2014/main" id="{63287601-2743-4A1B-8023-0BDCF2778665}"/>
              </a:ext>
            </a:extLst>
          </p:cNvPr>
          <p:cNvSpPr txBox="1"/>
          <p:nvPr/>
        </p:nvSpPr>
        <p:spPr>
          <a:xfrm>
            <a:off x="3546475" y="1703553"/>
            <a:ext cx="6540496" cy="904525"/>
          </a:xfrm>
          <a:prstGeom prst="rect">
            <a:avLst/>
          </a:prstGeom>
          <a:solidFill>
            <a:schemeClr val="accent4">
              <a:lumMod val="20000"/>
              <a:lumOff val="80000"/>
              <a:alpha val="70000"/>
            </a:schemeClr>
          </a:solidFill>
          <a:ln w="28575">
            <a:noFill/>
          </a:ln>
        </p:spPr>
        <p:txBody>
          <a:bodyPr wrap="square" lIns="108000" tIns="36000" rIns="108000" bIns="108000" rtlCol="0">
            <a:spAutoFit/>
          </a:bodyPr>
          <a:lstStyle/>
          <a:p>
            <a:pPr>
              <a:lnSpc>
                <a:spcPts val="1800"/>
              </a:lnSpc>
              <a:spcAft>
                <a:spcPts val="600"/>
              </a:spcAft>
            </a:pPr>
            <a:r>
              <a:rPr lang="fr-FR" sz="1400" b="1" dirty="0">
                <a:latin typeface="Calibri" panose="020F0502020204030204" pitchFamily="34" charset="0"/>
                <a:ea typeface="Calibri" panose="020F0502020204030204" pitchFamily="34" charset="0"/>
                <a:cs typeface="Calibri" panose="020F0502020204030204" pitchFamily="34" charset="0"/>
              </a:rPr>
              <a:t>Une approche efficace pour les facilitateurs qui souhaitent</a:t>
            </a:r>
            <a:r>
              <a:rPr lang="fr-FR" sz="1400" dirty="0">
                <a:latin typeface="Calibri" panose="020F0502020204030204" pitchFamily="34" charset="0"/>
                <a:ea typeface="Calibri" panose="020F0502020204030204" pitchFamily="34" charset="0"/>
                <a:cs typeface="Calibri" panose="020F0502020204030204" pitchFamily="34" charset="0"/>
              </a:rPr>
              <a:t>:</a:t>
            </a:r>
          </a:p>
          <a:p>
            <a:pPr marL="194274" lvl="1" indent="-194274">
              <a:lnSpc>
                <a:spcPts val="1800"/>
              </a:lnSpc>
              <a:spcAft>
                <a:spcPts val="600"/>
              </a:spcAft>
              <a:buFont typeface="Symbol" panose="05050102010706020507" pitchFamily="18" charset="2"/>
              <a:buChar char="-"/>
            </a:pPr>
            <a:r>
              <a:rPr lang="fr-FR" sz="1400" dirty="0">
                <a:latin typeface="Calibri" panose="020F0502020204030204" pitchFamily="34" charset="0"/>
                <a:ea typeface="Calibri" panose="020F0502020204030204" pitchFamily="34" charset="0"/>
                <a:cs typeface="Calibri" panose="020F0502020204030204" pitchFamily="34" charset="0"/>
              </a:rPr>
              <a:t>Informer des acteurs alphabétisés sur un sujet (ici, un projet et les conditions générales d’un nouveau thème),</a:t>
            </a:r>
          </a:p>
        </p:txBody>
      </p:sp>
      <p:sp>
        <p:nvSpPr>
          <p:cNvPr id="20" name="Inhaltsplatzhalter 11">
            <a:extLst>
              <a:ext uri="{FF2B5EF4-FFF2-40B4-BE49-F238E27FC236}">
                <a16:creationId xmlns:a16="http://schemas.microsoft.com/office/drawing/2014/main" id="{C8AA2BF4-60EA-4D80-ADD9-6B1ADECC17A7}"/>
              </a:ext>
            </a:extLst>
          </p:cNvPr>
          <p:cNvSpPr txBox="1">
            <a:spLocks/>
          </p:cNvSpPr>
          <p:nvPr/>
        </p:nvSpPr>
        <p:spPr>
          <a:xfrm>
            <a:off x="3552205" y="1241385"/>
            <a:ext cx="3480794" cy="296424"/>
          </a:xfrm>
          <a:prstGeom prst="rect">
            <a:avLst/>
          </a:prstGeom>
        </p:spPr>
        <p:txBody>
          <a:bodyPr vert="horz" lIns="0" tIns="0" rIns="0" bIns="0"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557213"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28688"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00163"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71638"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buNone/>
            </a:pPr>
            <a:r>
              <a:rPr lang="de-DE" b="1" dirty="0" err="1"/>
              <a:t>Avantages</a:t>
            </a:r>
            <a:endParaRPr lang="de-DE" b="1" dirty="0"/>
          </a:p>
        </p:txBody>
      </p:sp>
      <p:pic>
        <p:nvPicPr>
          <p:cNvPr id="13" name="Grafik 12">
            <a:extLst>
              <a:ext uri="{FF2B5EF4-FFF2-40B4-BE49-F238E27FC236}">
                <a16:creationId xmlns:a16="http://schemas.microsoft.com/office/drawing/2014/main" id="{7F59AE20-79CE-4870-93C6-3EF9E772BACD}"/>
              </a:ext>
            </a:extLst>
          </p:cNvPr>
          <p:cNvPicPr>
            <a:picLocks noChangeAspect="1"/>
          </p:cNvPicPr>
          <p:nvPr/>
        </p:nvPicPr>
        <p:blipFill>
          <a:blip r:embed="rId2"/>
          <a:stretch>
            <a:fillRect/>
          </a:stretch>
        </p:blipFill>
        <p:spPr>
          <a:xfrm>
            <a:off x="4858304" y="3467984"/>
            <a:ext cx="2340139" cy="3299530"/>
          </a:xfrm>
          <a:prstGeom prst="rect">
            <a:avLst/>
          </a:prstGeom>
          <a:effectLst>
            <a:outerShdw blurRad="50800" dir="2700000" sx="101000" sy="101000" algn="tl" rotWithShape="0">
              <a:prstClr val="black">
                <a:alpha val="20000"/>
              </a:prstClr>
            </a:outerShdw>
          </a:effectLst>
        </p:spPr>
      </p:pic>
      <p:sp>
        <p:nvSpPr>
          <p:cNvPr id="12" name="Textfeld 11">
            <a:extLst>
              <a:ext uri="{FF2B5EF4-FFF2-40B4-BE49-F238E27FC236}">
                <a16:creationId xmlns:a16="http://schemas.microsoft.com/office/drawing/2014/main" id="{4C523B42-EDA9-483E-9E6E-66529E1DFAF2}"/>
              </a:ext>
            </a:extLst>
          </p:cNvPr>
          <p:cNvSpPr txBox="1"/>
          <p:nvPr/>
        </p:nvSpPr>
        <p:spPr>
          <a:xfrm>
            <a:off x="3546475" y="2608078"/>
            <a:ext cx="6551614" cy="673692"/>
          </a:xfrm>
          <a:prstGeom prst="rect">
            <a:avLst/>
          </a:prstGeom>
          <a:solidFill>
            <a:schemeClr val="accent4">
              <a:lumMod val="20000"/>
              <a:lumOff val="80000"/>
              <a:alpha val="70000"/>
            </a:schemeClr>
          </a:solidFill>
          <a:ln w="28575">
            <a:noFill/>
          </a:ln>
        </p:spPr>
        <p:txBody>
          <a:bodyPr wrap="square" lIns="1476000" tIns="36000" rIns="108000" bIns="108000" rtlCol="0">
            <a:spAutoFit/>
          </a:bodyPr>
          <a:lstStyle/>
          <a:p>
            <a:pPr marL="194274" lvl="1" indent="-194274">
              <a:lnSpc>
                <a:spcPts val="1800"/>
              </a:lnSpc>
              <a:spcAft>
                <a:spcPts val="600"/>
              </a:spcAft>
              <a:buFont typeface="Symbol" panose="05050102010706020507" pitchFamily="18" charset="2"/>
              <a:buChar char="-"/>
            </a:pPr>
            <a:r>
              <a:rPr lang="fr-FR" sz="1400" dirty="0">
                <a:latin typeface="Calibri" panose="020F0502020204030204" pitchFamily="34" charset="0"/>
                <a:ea typeface="Calibri" panose="020F0502020204030204" pitchFamily="34" charset="0"/>
                <a:cs typeface="Calibri" panose="020F0502020204030204" pitchFamily="34" charset="0"/>
              </a:rPr>
              <a:t>c’est-à-dire à se présenter officiellement</a:t>
            </a:r>
          </a:p>
          <a:p>
            <a:pPr marL="194274" lvl="1" indent="-194274">
              <a:lnSpc>
                <a:spcPts val="1800"/>
              </a:lnSpc>
              <a:spcAft>
                <a:spcPts val="600"/>
              </a:spcAft>
              <a:buFont typeface="Symbol" panose="05050102010706020507" pitchFamily="18" charset="2"/>
              <a:buChar char="-"/>
            </a:pPr>
            <a:r>
              <a:rPr lang="fr-FR" sz="1400" dirty="0">
                <a:latin typeface="Calibri" panose="020F0502020204030204" pitchFamily="34" charset="0"/>
                <a:ea typeface="Calibri" panose="020F0502020204030204" pitchFamily="34" charset="0"/>
                <a:cs typeface="Calibri" panose="020F0502020204030204" pitchFamily="34" charset="0"/>
              </a:rPr>
              <a:t>et permettre la prise de contact.</a:t>
            </a:r>
          </a:p>
        </p:txBody>
      </p:sp>
      <p:pic>
        <p:nvPicPr>
          <p:cNvPr id="11" name="Grafik 10">
            <a:extLst>
              <a:ext uri="{FF2B5EF4-FFF2-40B4-BE49-F238E27FC236}">
                <a16:creationId xmlns:a16="http://schemas.microsoft.com/office/drawing/2014/main" id="{EE7AE7CD-D4F5-4607-A444-8C5401A84A46}"/>
              </a:ext>
            </a:extLst>
          </p:cNvPr>
          <p:cNvPicPr>
            <a:picLocks noChangeAspect="1"/>
          </p:cNvPicPr>
          <p:nvPr/>
        </p:nvPicPr>
        <p:blipFill>
          <a:blip r:embed="rId3"/>
          <a:stretch>
            <a:fillRect/>
          </a:stretch>
        </p:blipFill>
        <p:spPr>
          <a:xfrm>
            <a:off x="1956980" y="2773822"/>
            <a:ext cx="2706460" cy="3765183"/>
          </a:xfrm>
          <a:prstGeom prst="rect">
            <a:avLst/>
          </a:prstGeom>
          <a:effectLst>
            <a:outerShdw blurRad="50800" dir="2700000" sx="101000" sy="101000" algn="tl" rotWithShape="0">
              <a:prstClr val="black">
                <a:alpha val="20000"/>
              </a:prstClr>
            </a:outerShdw>
          </a:effectLst>
        </p:spPr>
      </p:pic>
      <p:sp>
        <p:nvSpPr>
          <p:cNvPr id="10" name="Textfeld 9">
            <a:extLst>
              <a:ext uri="{FF2B5EF4-FFF2-40B4-BE49-F238E27FC236}">
                <a16:creationId xmlns:a16="http://schemas.microsoft.com/office/drawing/2014/main" id="{EF3F0235-0E01-4A61-8449-D8F6F1103581}"/>
              </a:ext>
            </a:extLst>
          </p:cNvPr>
          <p:cNvSpPr txBox="1"/>
          <p:nvPr/>
        </p:nvSpPr>
        <p:spPr>
          <a:xfrm>
            <a:off x="594000" y="1695450"/>
            <a:ext cx="2520000" cy="560397"/>
          </a:xfrm>
          <a:prstGeom prst="rect">
            <a:avLst/>
          </a:prstGeom>
          <a:solidFill>
            <a:srgbClr val="E0E3F6"/>
          </a:solidFill>
          <a:ln w="28575">
            <a:noFill/>
          </a:ln>
        </p:spPr>
        <p:txBody>
          <a:bodyPr wrap="square" lIns="108000" tIns="36000" rIns="108000" bIns="72000">
            <a:spAutoFit/>
          </a:bodyPr>
          <a:lstStyle/>
          <a:p>
            <a:pPr>
              <a:lnSpc>
                <a:spcPts val="1800"/>
              </a:lnSpc>
            </a:pPr>
            <a:r>
              <a:rPr lang="fr-FR" sz="1400" kern="100" spc="-20" dirty="0">
                <a:solidFill>
                  <a:srgbClr val="2F5496"/>
                </a:solidFill>
                <a:latin typeface="Calibri" panose="020F0502020204030204" pitchFamily="34" charset="0"/>
                <a:ea typeface="Calibri" panose="020F0502020204030204" pitchFamily="34" charset="0"/>
                <a:cs typeface="Calibri" panose="020F0502020204030204" pitchFamily="34" charset="0"/>
              </a:rPr>
              <a:t>Visite de courtoisie à la Chambre des rois &amp; chefs traditionnels </a:t>
            </a:r>
            <a:endParaRPr lang="de-DE" sz="1400" kern="100" spc="-2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9662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lIns="612000"/>
          <a:lstStyle/>
          <a:p>
            <a:r>
              <a:rPr lang="fr-FR" b="1" spc="-11" dirty="0">
                <a:solidFill>
                  <a:schemeClr val="accent3"/>
                </a:solidFill>
              </a:rPr>
              <a:t>③</a:t>
            </a:r>
            <a:r>
              <a:rPr lang="fr-FR" spc="-11" dirty="0"/>
              <a:t> </a:t>
            </a:r>
            <a:r>
              <a:rPr lang="fr-FR" dirty="0"/>
              <a:t>Vidéo APA et vidéo valorisation simplement expliqué </a:t>
            </a:r>
            <a:endParaRPr lang="fr-FR" b="1" dirty="0"/>
          </a:p>
        </p:txBody>
      </p:sp>
      <p:sp>
        <p:nvSpPr>
          <p:cNvPr id="5" name="Textplatzhalter 4">
            <a:extLst>
              <a:ext uri="{FF2B5EF4-FFF2-40B4-BE49-F238E27FC236}">
                <a16:creationId xmlns:a16="http://schemas.microsoft.com/office/drawing/2014/main" id="{C8E33D66-0622-44A5-AF4D-495B067D6931}"/>
              </a:ext>
            </a:extLst>
          </p:cNvPr>
          <p:cNvSpPr>
            <a:spLocks noGrp="1"/>
          </p:cNvSpPr>
          <p:nvPr>
            <p:ph type="body" sz="quarter" idx="10"/>
          </p:nvPr>
        </p:nvSpPr>
        <p:spPr/>
        <p:txBody>
          <a:bodyPr/>
          <a:lstStyle/>
          <a:p>
            <a:r>
              <a:rPr lang="de-DE" dirty="0" err="1"/>
              <a:t>Phases</a:t>
            </a:r>
            <a:endParaRPr lang="de-DE" dirty="0"/>
          </a:p>
        </p:txBody>
      </p:sp>
      <p:sp>
        <p:nvSpPr>
          <p:cNvPr id="33" name="Textfeld 32">
            <a:extLst>
              <a:ext uri="{FF2B5EF4-FFF2-40B4-BE49-F238E27FC236}">
                <a16:creationId xmlns:a16="http://schemas.microsoft.com/office/drawing/2014/main" id="{63287601-2743-4A1B-8023-0BDCF2778665}"/>
              </a:ext>
            </a:extLst>
          </p:cNvPr>
          <p:cNvSpPr txBox="1"/>
          <p:nvPr/>
        </p:nvSpPr>
        <p:spPr>
          <a:xfrm>
            <a:off x="3547062" y="1704140"/>
            <a:ext cx="6540499" cy="1981743"/>
          </a:xfrm>
          <a:prstGeom prst="rect">
            <a:avLst/>
          </a:prstGeom>
          <a:solidFill>
            <a:schemeClr val="accent4">
              <a:lumMod val="20000"/>
              <a:lumOff val="80000"/>
              <a:alpha val="70000"/>
            </a:schemeClr>
          </a:solidFill>
          <a:ln w="28575">
            <a:noFill/>
          </a:ln>
        </p:spPr>
        <p:txBody>
          <a:bodyPr wrap="square" lIns="108000" tIns="36000" rIns="108000" bIns="108000" rtlCol="0">
            <a:spAutoFit/>
          </a:bodyPr>
          <a:lstStyle/>
          <a:p>
            <a:pPr>
              <a:lnSpc>
                <a:spcPts val="1800"/>
              </a:lnSpc>
              <a:spcAft>
                <a:spcPts val="600"/>
              </a:spcAft>
            </a:pPr>
            <a:r>
              <a:rPr lang="fr-FR" sz="1400" b="1" dirty="0">
                <a:latin typeface="Calibri" panose="020F0502020204030204" pitchFamily="34" charset="0"/>
                <a:ea typeface="Calibri" panose="020F0502020204030204" pitchFamily="34" charset="0"/>
                <a:cs typeface="Calibri" panose="020F0502020204030204" pitchFamily="34" charset="0"/>
              </a:rPr>
              <a:t>Une approche efficace pour les facilitateurs qui souhaitent</a:t>
            </a:r>
            <a:r>
              <a:rPr lang="fr-FR" sz="1400" dirty="0">
                <a:latin typeface="Calibri" panose="020F0502020204030204" pitchFamily="34" charset="0"/>
                <a:ea typeface="Calibri" panose="020F0502020204030204" pitchFamily="34" charset="0"/>
                <a:cs typeface="Calibri" panose="020F0502020204030204" pitchFamily="34" charset="0"/>
              </a:rPr>
              <a:t>:</a:t>
            </a:r>
          </a:p>
          <a:p>
            <a:pPr marL="216000" lvl="1" indent="-216000">
              <a:lnSpc>
                <a:spcPts val="1800"/>
              </a:lnSpc>
              <a:spcAft>
                <a:spcPts val="600"/>
              </a:spcAft>
              <a:buFont typeface="Symbol" panose="05050102010706020507" pitchFamily="18" charset="2"/>
              <a:buChar char="-"/>
            </a:pPr>
            <a:r>
              <a:rPr lang="fr-FR" sz="1400" dirty="0">
                <a:latin typeface="Calibri" panose="020F0502020204030204" pitchFamily="34" charset="0"/>
                <a:ea typeface="Calibri" panose="020F0502020204030204" pitchFamily="34" charset="0"/>
                <a:cs typeface="Calibri" panose="020F0502020204030204" pitchFamily="34" charset="0"/>
              </a:rPr>
              <a:t>Communiquer à un public alphabétisé un sujet complexe (ici un nouveau cadre international sur une approche inconnue au groupe cible).</a:t>
            </a:r>
          </a:p>
          <a:p>
            <a:pPr marL="216000" lvl="1" indent="-216000">
              <a:lnSpc>
                <a:spcPts val="1800"/>
              </a:lnSpc>
              <a:spcAft>
                <a:spcPts val="600"/>
              </a:spcAft>
              <a:buFont typeface="Symbol" panose="05050102010706020507" pitchFamily="18" charset="2"/>
              <a:buChar char="-"/>
            </a:pPr>
            <a:r>
              <a:rPr lang="fr-FR" sz="1400" dirty="0">
                <a:latin typeface="Calibri" panose="020F0502020204030204" pitchFamily="34" charset="0"/>
                <a:ea typeface="Calibri" panose="020F0502020204030204" pitchFamily="34" charset="0"/>
                <a:cs typeface="Calibri" panose="020F0502020204030204" pitchFamily="34" charset="0"/>
              </a:rPr>
              <a:t>Présenter le sujet d’une façon simple pour permettre à différents groupes cibles de se familiariser avec le sujet en question.</a:t>
            </a:r>
          </a:p>
          <a:p>
            <a:pPr marL="216000" lvl="1" indent="-216000">
              <a:lnSpc>
                <a:spcPts val="1800"/>
              </a:lnSpc>
              <a:spcAft>
                <a:spcPts val="600"/>
              </a:spcAft>
              <a:buFont typeface="Symbol" panose="05050102010706020507" pitchFamily="18" charset="2"/>
              <a:buChar char="-"/>
            </a:pPr>
            <a:r>
              <a:rPr lang="fr-FR" sz="1400" spc="-20" dirty="0">
                <a:latin typeface="Calibri" panose="020F0502020204030204" pitchFamily="34" charset="0"/>
                <a:ea typeface="Calibri" panose="020F0502020204030204" pitchFamily="34" charset="0"/>
                <a:cs typeface="Calibri" panose="020F0502020204030204" pitchFamily="34" charset="0"/>
              </a:rPr>
              <a:t>Introduire un sujet qui sera ensuite présenté et discuté en détail (après avoir visionné </a:t>
            </a:r>
            <a:br>
              <a:rPr lang="fr-FR" sz="1400" spc="-20" dirty="0">
                <a:latin typeface="Calibri" panose="020F0502020204030204" pitchFamily="34" charset="0"/>
                <a:ea typeface="Calibri" panose="020F0502020204030204" pitchFamily="34" charset="0"/>
                <a:cs typeface="Calibri" panose="020F0502020204030204" pitchFamily="34" charset="0"/>
              </a:rPr>
            </a:br>
            <a:r>
              <a:rPr lang="fr-FR" sz="1400" spc="-20" dirty="0">
                <a:latin typeface="Calibri" panose="020F0502020204030204" pitchFamily="34" charset="0"/>
                <a:ea typeface="Calibri" panose="020F0502020204030204" pitchFamily="34" charset="0"/>
                <a:cs typeface="Calibri" panose="020F0502020204030204" pitchFamily="34" charset="0"/>
              </a:rPr>
              <a:t>la vidéo, les spectateurs doivent pouvoir poser des questions sur son contenu).</a:t>
            </a:r>
          </a:p>
        </p:txBody>
      </p:sp>
      <p:sp>
        <p:nvSpPr>
          <p:cNvPr id="20" name="Inhaltsplatzhalter 11">
            <a:extLst>
              <a:ext uri="{FF2B5EF4-FFF2-40B4-BE49-F238E27FC236}">
                <a16:creationId xmlns:a16="http://schemas.microsoft.com/office/drawing/2014/main" id="{C8AA2BF4-60EA-4D80-ADD9-6B1ADECC17A7}"/>
              </a:ext>
            </a:extLst>
          </p:cNvPr>
          <p:cNvSpPr txBox="1">
            <a:spLocks/>
          </p:cNvSpPr>
          <p:nvPr/>
        </p:nvSpPr>
        <p:spPr>
          <a:xfrm>
            <a:off x="3553509" y="1237966"/>
            <a:ext cx="3225025" cy="296424"/>
          </a:xfrm>
          <a:prstGeom prst="rect">
            <a:avLst/>
          </a:prstGeom>
        </p:spPr>
        <p:txBody>
          <a:bodyPr vert="horz" lIns="0" tIns="0" rIns="0" bIns="0"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557213"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28688"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00163"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71638"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buNone/>
            </a:pPr>
            <a:r>
              <a:rPr lang="de-DE" b="1" dirty="0" err="1"/>
              <a:t>Avantages</a:t>
            </a:r>
            <a:endParaRPr lang="de-DE" b="1" dirty="0"/>
          </a:p>
        </p:txBody>
      </p:sp>
      <p:sp>
        <p:nvSpPr>
          <p:cNvPr id="16" name="Freihandform: Form 15">
            <a:extLst>
              <a:ext uri="{FF2B5EF4-FFF2-40B4-BE49-F238E27FC236}">
                <a16:creationId xmlns:a16="http://schemas.microsoft.com/office/drawing/2014/main" id="{243B06D8-8871-4402-9E08-D65A54AB21D5}"/>
              </a:ext>
            </a:extLst>
          </p:cNvPr>
          <p:cNvSpPr/>
          <p:nvPr/>
        </p:nvSpPr>
        <p:spPr>
          <a:xfrm>
            <a:off x="607452" y="5607714"/>
            <a:ext cx="9471497" cy="1160735"/>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20000"/>
              <a:lumOff val="8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8000" tIns="108000" rIns="180000" bIns="144000" numCol="1" spcCol="1270" anchor="ctr" anchorCtr="0">
            <a:spAutoFit/>
          </a:bodyPr>
          <a:lstStyle/>
          <a:p>
            <a:pPr lvl="0">
              <a:lnSpc>
                <a:spcPts val="1800"/>
              </a:lnSpc>
            </a:pPr>
            <a:r>
              <a:rPr lang="de-DE" sz="1400" dirty="0">
                <a:solidFill>
                  <a:prstClr val="black"/>
                </a:solidFill>
                <a:latin typeface="Calibri" panose="020F0502020204030204" pitchFamily="34" charset="0"/>
                <a:ea typeface="Calibri" panose="020F0502020204030204" pitchFamily="34" charset="0"/>
                <a:cs typeface="Calibri" panose="020F0502020204030204" pitchFamily="34" charset="0"/>
              </a:rPr>
              <a:t>Lien </a:t>
            </a:r>
            <a:r>
              <a:rPr lang="de-DE" sz="1400" dirty="0" err="1">
                <a:solidFill>
                  <a:prstClr val="black"/>
                </a:solidFill>
                <a:latin typeface="Calibri" panose="020F0502020204030204" pitchFamily="34" charset="0"/>
                <a:ea typeface="Calibri" panose="020F0502020204030204" pitchFamily="34" charset="0"/>
                <a:cs typeface="Calibri" panose="020F0502020204030204" pitchFamily="34" charset="0"/>
              </a:rPr>
              <a:t>vers</a:t>
            </a:r>
            <a:r>
              <a:rPr lang="de-DE" sz="1400" dirty="0">
                <a:solidFill>
                  <a:prstClr val="black"/>
                </a:solidFill>
                <a:latin typeface="Calibri" panose="020F0502020204030204" pitchFamily="34" charset="0"/>
                <a:ea typeface="Calibri" panose="020F0502020204030204" pitchFamily="34" charset="0"/>
                <a:cs typeface="Calibri" panose="020F0502020204030204" pitchFamily="34" charset="0"/>
              </a:rPr>
              <a:t> la </a:t>
            </a:r>
            <a:r>
              <a:rPr lang="de-DE" sz="1400" dirty="0" err="1">
                <a:solidFill>
                  <a:prstClr val="black"/>
                </a:solidFill>
                <a:latin typeface="Calibri" panose="020F0502020204030204" pitchFamily="34" charset="0"/>
                <a:ea typeface="Calibri" panose="020F0502020204030204" pitchFamily="34" charset="0"/>
                <a:cs typeface="Calibri" panose="020F0502020204030204" pitchFamily="34" charset="0"/>
              </a:rPr>
              <a:t>vidéo</a:t>
            </a:r>
            <a:r>
              <a:rPr lang="de-DE" sz="1400" dirty="0">
                <a:solidFill>
                  <a:prstClr val="black"/>
                </a:solidFill>
                <a:latin typeface="Calibri" panose="020F0502020204030204" pitchFamily="34" charset="0"/>
                <a:ea typeface="Calibri" panose="020F0502020204030204" pitchFamily="34" charset="0"/>
                <a:cs typeface="Calibri" panose="020F0502020204030204" pitchFamily="34" charset="0"/>
              </a:rPr>
              <a:t> APA: </a:t>
            </a:r>
            <a:br>
              <a:rPr lang="de-DE" sz="1400" dirty="0">
                <a:solidFill>
                  <a:prstClr val="black"/>
                </a:solidFill>
                <a:latin typeface="Calibri" panose="020F0502020204030204" pitchFamily="34" charset="0"/>
                <a:ea typeface="Calibri" panose="020F0502020204030204" pitchFamily="34" charset="0"/>
                <a:cs typeface="Calibri" panose="020F0502020204030204" pitchFamily="34" charset="0"/>
              </a:rPr>
            </a:br>
            <a:r>
              <a:rPr lang="de-DE" sz="1200" dirty="0">
                <a:solidFill>
                  <a:srgbClr val="27348B"/>
                </a:solidFill>
                <a:latin typeface="Calibri" panose="020F0502020204030204" pitchFamily="34" charset="0"/>
                <a:ea typeface="Calibri" panose="020F0502020204030204" pitchFamily="34" charset="0"/>
                <a:cs typeface="Calibri" panose="020F0502020204030204" pitchFamily="34" charset="0"/>
              </a:rPr>
              <a:t>https://www.youtube.com/watch?v=lf72JSPTwXc</a:t>
            </a:r>
            <a:endParaRPr lang="de-DE" sz="1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nSpc>
                <a:spcPts val="1800"/>
              </a:lnSpc>
            </a:pPr>
            <a:r>
              <a:rPr lang="de-DE" sz="1400" dirty="0">
                <a:solidFill>
                  <a:schemeClr val="tx1"/>
                </a:solidFill>
                <a:latin typeface="Calibri" panose="020F0502020204030204" pitchFamily="34" charset="0"/>
                <a:ea typeface="Calibri" panose="020F0502020204030204" pitchFamily="34" charset="0"/>
                <a:cs typeface="Calibri" panose="020F0502020204030204" pitchFamily="34" charset="0"/>
              </a:rPr>
              <a:t>Lien </a:t>
            </a:r>
            <a:r>
              <a:rPr lang="de-DE" sz="1400" dirty="0" err="1">
                <a:solidFill>
                  <a:schemeClr val="tx1"/>
                </a:solidFill>
                <a:latin typeface="Calibri" panose="020F0502020204030204" pitchFamily="34" charset="0"/>
                <a:ea typeface="Calibri" panose="020F0502020204030204" pitchFamily="34" charset="0"/>
                <a:cs typeface="Calibri" panose="020F0502020204030204" pitchFamily="34" charset="0"/>
              </a:rPr>
              <a:t>vers</a:t>
            </a:r>
            <a:r>
              <a:rPr lang="de-DE" sz="1400" dirty="0">
                <a:solidFill>
                  <a:schemeClr val="tx1"/>
                </a:solidFill>
                <a:latin typeface="Calibri" panose="020F0502020204030204" pitchFamily="34" charset="0"/>
                <a:ea typeface="Calibri" panose="020F0502020204030204" pitchFamily="34" charset="0"/>
                <a:cs typeface="Calibri" panose="020F0502020204030204" pitchFamily="34" charset="0"/>
              </a:rPr>
              <a:t> la </a:t>
            </a:r>
            <a:r>
              <a:rPr lang="de-DE" sz="1400" dirty="0" err="1">
                <a:solidFill>
                  <a:schemeClr val="tx1"/>
                </a:solidFill>
                <a:latin typeface="Calibri" panose="020F0502020204030204" pitchFamily="34" charset="0"/>
                <a:ea typeface="Calibri" panose="020F0502020204030204" pitchFamily="34" charset="0"/>
                <a:cs typeface="Calibri" panose="020F0502020204030204" pitchFamily="34" charset="0"/>
              </a:rPr>
              <a:t>vidéo</a:t>
            </a:r>
            <a:r>
              <a:rPr lang="de-DE" sz="1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de-DE" sz="1400" dirty="0" err="1">
                <a:solidFill>
                  <a:schemeClr val="tx1"/>
                </a:solidFill>
                <a:latin typeface="Calibri" panose="020F0502020204030204" pitchFamily="34" charset="0"/>
                <a:ea typeface="Calibri" panose="020F0502020204030204" pitchFamily="34" charset="0"/>
                <a:cs typeface="Calibri" panose="020F0502020204030204" pitchFamily="34" charset="0"/>
              </a:rPr>
              <a:t>volarisation</a:t>
            </a:r>
            <a:r>
              <a:rPr lang="de-DE" sz="1400" dirty="0">
                <a:solidFill>
                  <a:schemeClr val="tx1"/>
                </a:solidFill>
                <a:latin typeface="Calibri" panose="020F0502020204030204" pitchFamily="34" charset="0"/>
                <a:ea typeface="Calibri" panose="020F0502020204030204" pitchFamily="34" charset="0"/>
                <a:cs typeface="Calibri" panose="020F0502020204030204" pitchFamily="34" charset="0"/>
              </a:rPr>
              <a:t>: </a:t>
            </a:r>
            <a:br>
              <a:rPr lang="de-DE" sz="14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de-DE" sz="1200" dirty="0">
                <a:solidFill>
                  <a:schemeClr val="tx2"/>
                </a:solidFill>
                <a:latin typeface="Calibri" panose="020F0502020204030204" pitchFamily="34" charset="0"/>
                <a:ea typeface="Calibri" panose="020F0502020204030204" pitchFamily="34" charset="0"/>
                <a:cs typeface="Calibri" panose="020F0502020204030204" pitchFamily="34" charset="0"/>
              </a:rPr>
              <a:t>https://vimeo.com/828824709/b0473b0810 </a:t>
            </a:r>
            <a:endParaRPr lang="de-DE" sz="140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pic>
        <p:nvPicPr>
          <p:cNvPr id="21" name="Grafik 20">
            <a:extLst>
              <a:ext uri="{FF2B5EF4-FFF2-40B4-BE49-F238E27FC236}">
                <a16:creationId xmlns:a16="http://schemas.microsoft.com/office/drawing/2014/main" id="{35CD6CEF-CD0A-48D7-AB36-A4AB7BDF493B}"/>
              </a:ext>
            </a:extLst>
          </p:cNvPr>
          <p:cNvPicPr>
            <a:picLocks noChangeAspect="1"/>
          </p:cNvPicPr>
          <p:nvPr/>
        </p:nvPicPr>
        <p:blipFill>
          <a:blip r:embed="rId2"/>
          <a:stretch>
            <a:fillRect/>
          </a:stretch>
        </p:blipFill>
        <p:spPr>
          <a:xfrm>
            <a:off x="5129213" y="3814981"/>
            <a:ext cx="4384724" cy="2845260"/>
          </a:xfrm>
          <a:prstGeom prst="rect">
            <a:avLst/>
          </a:prstGeom>
        </p:spPr>
      </p:pic>
      <p:grpSp>
        <p:nvGrpSpPr>
          <p:cNvPr id="2" name="Gruppieren 1">
            <a:extLst>
              <a:ext uri="{FF2B5EF4-FFF2-40B4-BE49-F238E27FC236}">
                <a16:creationId xmlns:a16="http://schemas.microsoft.com/office/drawing/2014/main" id="{B3354CBA-82B4-482C-93F5-67CEA4BB0DF3}"/>
              </a:ext>
            </a:extLst>
          </p:cNvPr>
          <p:cNvGrpSpPr/>
          <p:nvPr/>
        </p:nvGrpSpPr>
        <p:grpSpPr>
          <a:xfrm>
            <a:off x="593725" y="1695450"/>
            <a:ext cx="2520000" cy="3552329"/>
            <a:chOff x="2934866" y="1695450"/>
            <a:chExt cx="2520000" cy="3552329"/>
          </a:xfrm>
        </p:grpSpPr>
        <p:grpSp>
          <p:nvGrpSpPr>
            <p:cNvPr id="14" name="Gruppieren 13">
              <a:extLst>
                <a:ext uri="{FF2B5EF4-FFF2-40B4-BE49-F238E27FC236}">
                  <a16:creationId xmlns:a16="http://schemas.microsoft.com/office/drawing/2014/main" id="{AA7EAFD4-CE08-41A8-AECC-DC875C1E7C04}"/>
                </a:ext>
              </a:extLst>
            </p:cNvPr>
            <p:cNvGrpSpPr/>
            <p:nvPr/>
          </p:nvGrpSpPr>
          <p:grpSpPr>
            <a:xfrm>
              <a:off x="2934866" y="1695450"/>
              <a:ext cx="2520000" cy="2478074"/>
              <a:chOff x="592123" y="1999050"/>
              <a:chExt cx="2520000" cy="2478074"/>
            </a:xfrm>
          </p:grpSpPr>
          <p:sp>
            <p:nvSpPr>
              <p:cNvPr id="17" name="Textfeld 16">
                <a:extLst>
                  <a:ext uri="{FF2B5EF4-FFF2-40B4-BE49-F238E27FC236}">
                    <a16:creationId xmlns:a16="http://schemas.microsoft.com/office/drawing/2014/main" id="{FAB120DC-104F-4D33-9D9B-11504C6C2727}"/>
                  </a:ext>
                </a:extLst>
              </p:cNvPr>
              <p:cNvSpPr txBox="1"/>
              <p:nvPr/>
            </p:nvSpPr>
            <p:spPr>
              <a:xfrm>
                <a:off x="592123" y="1999050"/>
                <a:ext cx="2520000" cy="560397"/>
              </a:xfrm>
              <a:prstGeom prst="rect">
                <a:avLst/>
              </a:prstGeom>
              <a:solidFill>
                <a:srgbClr val="E0E3F6"/>
              </a:solidFill>
              <a:ln w="28575">
                <a:noFill/>
              </a:ln>
            </p:spPr>
            <p:txBody>
              <a:bodyPr wrap="square" lIns="108000" tIns="36000" rIns="108000" bIns="72000">
                <a:spAutoFit/>
              </a:bodyPr>
              <a:lstStyle/>
              <a:p>
                <a:pPr>
                  <a:lnSpc>
                    <a:spcPts val="1800"/>
                  </a:lnSpc>
                </a:pPr>
                <a:r>
                  <a:rPr lang="fr-FR" sz="1400" kern="100" spc="-20" dirty="0">
                    <a:solidFill>
                      <a:srgbClr val="2F5496"/>
                    </a:solidFill>
                    <a:latin typeface="Calibri" panose="020F0502020204030204" pitchFamily="34" charset="0"/>
                    <a:ea typeface="Calibri" panose="020F0502020204030204" pitchFamily="34" charset="0"/>
                    <a:cs typeface="Calibri" panose="020F0502020204030204" pitchFamily="34" charset="0"/>
                  </a:rPr>
                  <a:t>Visite de courtoisie à la Chambre des rois &amp; chefs traditionnels </a:t>
                </a:r>
                <a:endParaRPr lang="de-DE" sz="1400" kern="100" spc="-2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Textfeld 17">
                <a:extLst>
                  <a:ext uri="{FF2B5EF4-FFF2-40B4-BE49-F238E27FC236}">
                    <a16:creationId xmlns:a16="http://schemas.microsoft.com/office/drawing/2014/main" id="{AE468AEB-2E26-4117-B115-D360A39FAE90}"/>
                  </a:ext>
                </a:extLst>
              </p:cNvPr>
              <p:cNvSpPr txBox="1"/>
              <p:nvPr/>
            </p:nvSpPr>
            <p:spPr>
              <a:xfrm>
                <a:off x="592123" y="2611640"/>
                <a:ext cx="2520000" cy="791229"/>
              </a:xfrm>
              <a:prstGeom prst="rect">
                <a:avLst/>
              </a:prstGeom>
              <a:solidFill>
                <a:srgbClr val="E0E3F6"/>
              </a:solidFill>
              <a:ln w="9525">
                <a:noFill/>
              </a:ln>
            </p:spPr>
            <p:txBody>
              <a:bodyPr wrap="square" lIns="108000" tIns="36000" rIns="108000" bIns="72000">
                <a:spAutoFit/>
              </a:bodyPr>
              <a:lstStyle/>
              <a:p>
                <a:pPr>
                  <a:lnSpc>
                    <a:spcPts val="1800"/>
                  </a:lnSpc>
                </a:pP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Atelier national de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sensibilisa-tion</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des représentants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régio-naux</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des communautés locales</a:t>
                </a:r>
                <a:endParaRPr lang="de-DE" sz="1400" kern="10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sp>
            <p:nvSpPr>
              <p:cNvPr id="19" name="Textfeld 18">
                <a:extLst>
                  <a:ext uri="{FF2B5EF4-FFF2-40B4-BE49-F238E27FC236}">
                    <a16:creationId xmlns:a16="http://schemas.microsoft.com/office/drawing/2014/main" id="{1FF4F649-D773-4E9D-B6BA-6CD4163AD991}"/>
                  </a:ext>
                </a:extLst>
              </p:cNvPr>
              <p:cNvSpPr txBox="1"/>
              <p:nvPr/>
            </p:nvSpPr>
            <p:spPr>
              <a:xfrm>
                <a:off x="592123" y="3455062"/>
                <a:ext cx="2520000" cy="1022062"/>
              </a:xfrm>
              <a:prstGeom prst="rect">
                <a:avLst/>
              </a:prstGeom>
              <a:solidFill>
                <a:srgbClr val="E0E3F6"/>
              </a:solidFill>
              <a:ln w="28575">
                <a:noFill/>
              </a:ln>
            </p:spPr>
            <p:txBody>
              <a:bodyPr wrap="square" lIns="108000" tIns="36000" rIns="108000" bIns="72000">
                <a:spAutoFit/>
              </a:bodyPr>
              <a:lstStyle/>
              <a:p>
                <a:pPr>
                  <a:lnSpc>
                    <a:spcPts val="1800"/>
                  </a:lnSpc>
                </a:pP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Atelier de sensibilisation des autorités administratives régionales (régions du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Hambol</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du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Bounkani</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et du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Tchologo</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a:t>
                </a:r>
                <a:endParaRPr lang="de-DE" sz="1400" dirty="0">
                  <a:solidFill>
                    <a:srgbClr val="0070C0"/>
                  </a:solidFill>
                </a:endParaRPr>
              </a:p>
            </p:txBody>
          </p:sp>
        </p:grpSp>
        <p:sp>
          <p:nvSpPr>
            <p:cNvPr id="25" name="Textfeld 24">
              <a:extLst>
                <a:ext uri="{FF2B5EF4-FFF2-40B4-BE49-F238E27FC236}">
                  <a16:creationId xmlns:a16="http://schemas.microsoft.com/office/drawing/2014/main" id="{273C8C2E-88FF-4929-8693-60EDB58157F2}"/>
                </a:ext>
              </a:extLst>
            </p:cNvPr>
            <p:cNvSpPr txBox="1"/>
            <p:nvPr/>
          </p:nvSpPr>
          <p:spPr>
            <a:xfrm>
              <a:off x="2934866" y="4225717"/>
              <a:ext cx="2520000" cy="1022062"/>
            </a:xfrm>
            <a:prstGeom prst="rect">
              <a:avLst/>
            </a:prstGeom>
            <a:solidFill>
              <a:schemeClr val="accent5"/>
            </a:solidFill>
            <a:ln w="28575">
              <a:noFill/>
            </a:ln>
          </p:spPr>
          <p:txBody>
            <a:bodyPr wrap="square" lIns="108000" tIns="36000" rIns="108000" bIns="72000">
              <a:spAutoFit/>
            </a:bodyPr>
            <a:lstStyle/>
            <a:p>
              <a:pPr>
                <a:lnSpc>
                  <a:spcPts val="1800"/>
                </a:lnSpc>
                <a:spcBef>
                  <a:spcPts val="1579"/>
                </a:spcBef>
                <a:spcAft>
                  <a:spcPts val="351"/>
                </a:spcAft>
              </a:pP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Intégration de représentants des associations à un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partena-riat</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multipartite (chercheurs, PME, gouvernement)</a:t>
              </a:r>
              <a:endParaRPr lang="de-DE" sz="1400" kern="10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62828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lIns="612000"/>
          <a:lstStyle/>
          <a:p>
            <a:r>
              <a:rPr lang="fr-FR" b="1" spc="-11" dirty="0">
                <a:solidFill>
                  <a:schemeClr val="accent3"/>
                </a:solidFill>
              </a:rPr>
              <a:t>④</a:t>
            </a:r>
            <a:r>
              <a:rPr lang="fr-FR" spc="-11" dirty="0"/>
              <a:t> </a:t>
            </a:r>
            <a:r>
              <a:rPr lang="fr-FR" dirty="0"/>
              <a:t>Les cartes illustrées ou Boîte à images sur l’APA</a:t>
            </a:r>
            <a:endParaRPr lang="fr-FR" b="1" dirty="0"/>
          </a:p>
        </p:txBody>
      </p:sp>
      <p:sp>
        <p:nvSpPr>
          <p:cNvPr id="33" name="Textfeld 32">
            <a:extLst>
              <a:ext uri="{FF2B5EF4-FFF2-40B4-BE49-F238E27FC236}">
                <a16:creationId xmlns:a16="http://schemas.microsoft.com/office/drawing/2014/main" id="{63287601-2743-4A1B-8023-0BDCF2778665}"/>
              </a:ext>
            </a:extLst>
          </p:cNvPr>
          <p:cNvSpPr txBox="1"/>
          <p:nvPr/>
        </p:nvSpPr>
        <p:spPr>
          <a:xfrm>
            <a:off x="3546075" y="1699309"/>
            <a:ext cx="6101180" cy="2520352"/>
          </a:xfrm>
          <a:prstGeom prst="rect">
            <a:avLst/>
          </a:prstGeom>
          <a:solidFill>
            <a:schemeClr val="accent4">
              <a:lumMod val="20000"/>
              <a:lumOff val="80000"/>
              <a:alpha val="70000"/>
            </a:schemeClr>
          </a:solidFill>
          <a:ln w="28575">
            <a:noFill/>
          </a:ln>
        </p:spPr>
        <p:txBody>
          <a:bodyPr wrap="square" lIns="108000" tIns="36000" rIns="108000" bIns="108000" rtlCol="0">
            <a:spAutoFit/>
          </a:bodyPr>
          <a:lstStyle/>
          <a:p>
            <a:pPr>
              <a:lnSpc>
                <a:spcPts val="1800"/>
              </a:lnSpc>
              <a:spcAft>
                <a:spcPts val="600"/>
              </a:spcAft>
            </a:pPr>
            <a:r>
              <a:rPr lang="fr-FR" sz="1400" b="1" dirty="0">
                <a:latin typeface="Calibri" panose="020F0502020204030204" pitchFamily="34" charset="0"/>
                <a:ea typeface="Calibri" panose="020F0502020204030204" pitchFamily="34" charset="0"/>
                <a:cs typeface="Calibri" panose="020F0502020204030204" pitchFamily="34" charset="0"/>
              </a:rPr>
              <a:t>Une approche efficace pour les facilitateurs qui souhaitent</a:t>
            </a:r>
            <a:r>
              <a:rPr lang="fr-FR" sz="1400" dirty="0">
                <a:latin typeface="Calibri" panose="020F0502020204030204" pitchFamily="34" charset="0"/>
                <a:ea typeface="Calibri" panose="020F0502020204030204" pitchFamily="34" charset="0"/>
                <a:cs typeface="Calibri" panose="020F0502020204030204" pitchFamily="34" charset="0"/>
              </a:rPr>
              <a:t>:</a:t>
            </a:r>
          </a:p>
          <a:p>
            <a:pPr marL="216000" lvl="1" indent="-216000">
              <a:lnSpc>
                <a:spcPts val="1800"/>
              </a:lnSpc>
              <a:spcAft>
                <a:spcPts val="600"/>
              </a:spcAft>
              <a:buFont typeface="Symbol" panose="05050102010706020507" pitchFamily="18" charset="2"/>
              <a:buChar char="-"/>
            </a:pPr>
            <a:r>
              <a:rPr lang="fr-FR" sz="1400" dirty="0">
                <a:latin typeface="Calibri" panose="020F0502020204030204" pitchFamily="34" charset="0"/>
                <a:ea typeface="Calibri" panose="020F0502020204030204" pitchFamily="34" charset="0"/>
                <a:cs typeface="Calibri" panose="020F0502020204030204" pitchFamily="34" charset="0"/>
              </a:rPr>
              <a:t>Communiquer un sujet complexe (en l’occurrence l’approche de l’Accès et du Partage des Avantages (APA)) à un groupe alphabétisé ou non alphabétisé.</a:t>
            </a:r>
          </a:p>
          <a:p>
            <a:pPr marL="216000" lvl="1" indent="-216000">
              <a:lnSpc>
                <a:spcPts val="1800"/>
              </a:lnSpc>
              <a:spcAft>
                <a:spcPts val="600"/>
              </a:spcAft>
              <a:buFont typeface="Symbol" panose="05050102010706020507" pitchFamily="18" charset="2"/>
              <a:buChar char="-"/>
            </a:pPr>
            <a:r>
              <a:rPr lang="fr-FR" sz="1400" dirty="0">
                <a:latin typeface="Calibri" panose="020F0502020204030204" pitchFamily="34" charset="0"/>
                <a:ea typeface="Calibri" panose="020F0502020204030204" pitchFamily="34" charset="0"/>
                <a:cs typeface="Calibri" panose="020F0502020204030204" pitchFamily="34" charset="0"/>
              </a:rPr>
              <a:t>Présenter le sujet de manière simple pour permettre aux différents groupes cibles de se familiariser avec le sujet en question.</a:t>
            </a:r>
          </a:p>
          <a:p>
            <a:pPr marL="216000" lvl="1" indent="-216000">
              <a:lnSpc>
                <a:spcPts val="1800"/>
              </a:lnSpc>
              <a:spcAft>
                <a:spcPts val="600"/>
              </a:spcAft>
              <a:buFont typeface="Symbol" panose="05050102010706020507" pitchFamily="18" charset="2"/>
              <a:buChar char="-"/>
            </a:pPr>
            <a:r>
              <a:rPr lang="fr-FR" sz="1400" dirty="0">
                <a:latin typeface="Calibri" panose="020F0502020204030204" pitchFamily="34" charset="0"/>
                <a:ea typeface="Calibri" panose="020F0502020204030204" pitchFamily="34" charset="0"/>
                <a:cs typeface="Calibri" panose="020F0502020204030204" pitchFamily="34" charset="0"/>
              </a:rPr>
              <a:t>Permettre aux participants d’intervenir lors de l’utilisation des cartes illustrées, en reliant le contenu à leurs propres expériences pour permettre une véritable appropriation.</a:t>
            </a:r>
          </a:p>
          <a:p>
            <a:pPr marL="216000" lvl="1" indent="-216000">
              <a:lnSpc>
                <a:spcPts val="1800"/>
              </a:lnSpc>
              <a:spcAft>
                <a:spcPts val="600"/>
              </a:spcAft>
              <a:buFont typeface="Symbol" panose="05050102010706020507" pitchFamily="18" charset="2"/>
              <a:buChar char="-"/>
            </a:pPr>
            <a:r>
              <a:rPr lang="fr-FR" sz="1400" dirty="0">
                <a:latin typeface="Calibri" panose="020F0502020204030204" pitchFamily="34" charset="0"/>
                <a:ea typeface="Calibri" panose="020F0502020204030204" pitchFamily="34" charset="0"/>
                <a:cs typeface="Calibri" panose="020F0502020204030204" pitchFamily="34" charset="0"/>
              </a:rPr>
              <a:t>Provoquer un échange d’idées et réserver suffisamment de temps pour cela.</a:t>
            </a:r>
          </a:p>
        </p:txBody>
      </p:sp>
      <p:sp>
        <p:nvSpPr>
          <p:cNvPr id="16" name="Textplatzhalter 4">
            <a:extLst>
              <a:ext uri="{FF2B5EF4-FFF2-40B4-BE49-F238E27FC236}">
                <a16:creationId xmlns:a16="http://schemas.microsoft.com/office/drawing/2014/main" id="{826DF23C-C089-4ED1-9D00-1DC2FA2E1204}"/>
              </a:ext>
            </a:extLst>
          </p:cNvPr>
          <p:cNvSpPr>
            <a:spLocks noGrp="1"/>
          </p:cNvSpPr>
          <p:nvPr>
            <p:ph type="body" sz="quarter" idx="10"/>
          </p:nvPr>
        </p:nvSpPr>
        <p:spPr>
          <a:xfrm>
            <a:off x="593725" y="1241385"/>
            <a:ext cx="4751388" cy="221599"/>
          </a:xfrm>
        </p:spPr>
        <p:txBody>
          <a:bodyPr/>
          <a:lstStyle/>
          <a:p>
            <a:r>
              <a:rPr lang="de-DE" dirty="0" err="1"/>
              <a:t>Phases</a:t>
            </a:r>
            <a:endParaRPr lang="de-DE" dirty="0"/>
          </a:p>
        </p:txBody>
      </p:sp>
      <p:sp>
        <p:nvSpPr>
          <p:cNvPr id="17" name="Inhaltsplatzhalter 11">
            <a:extLst>
              <a:ext uri="{FF2B5EF4-FFF2-40B4-BE49-F238E27FC236}">
                <a16:creationId xmlns:a16="http://schemas.microsoft.com/office/drawing/2014/main" id="{5C57ADB3-F71C-4D6E-9896-CBB4AC974E6B}"/>
              </a:ext>
            </a:extLst>
          </p:cNvPr>
          <p:cNvSpPr txBox="1">
            <a:spLocks/>
          </p:cNvSpPr>
          <p:nvPr/>
        </p:nvSpPr>
        <p:spPr>
          <a:xfrm>
            <a:off x="3553509" y="1237966"/>
            <a:ext cx="3225025" cy="296424"/>
          </a:xfrm>
          <a:prstGeom prst="rect">
            <a:avLst/>
          </a:prstGeom>
        </p:spPr>
        <p:txBody>
          <a:bodyPr vert="horz" lIns="0" tIns="0" rIns="0" bIns="0"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557213"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28688"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00163"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71638"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buNone/>
            </a:pPr>
            <a:r>
              <a:rPr lang="de-DE" b="1" dirty="0" err="1"/>
              <a:t>Avantages</a:t>
            </a:r>
            <a:endParaRPr lang="de-DE" b="1" dirty="0"/>
          </a:p>
        </p:txBody>
      </p:sp>
      <p:sp>
        <p:nvSpPr>
          <p:cNvPr id="28" name="Textfeld 27">
            <a:extLst>
              <a:ext uri="{FF2B5EF4-FFF2-40B4-BE49-F238E27FC236}">
                <a16:creationId xmlns:a16="http://schemas.microsoft.com/office/drawing/2014/main" id="{C4D7C141-B70A-4EEB-9E0B-39F1AD96B427}"/>
              </a:ext>
            </a:extLst>
          </p:cNvPr>
          <p:cNvSpPr txBox="1"/>
          <p:nvPr/>
        </p:nvSpPr>
        <p:spPr>
          <a:xfrm>
            <a:off x="594000" y="1692275"/>
            <a:ext cx="2520000" cy="791229"/>
          </a:xfrm>
          <a:prstGeom prst="rect">
            <a:avLst/>
          </a:prstGeom>
          <a:solidFill>
            <a:srgbClr val="E0E3F6"/>
          </a:solidFill>
          <a:ln w="9525">
            <a:noFill/>
          </a:ln>
        </p:spPr>
        <p:txBody>
          <a:bodyPr wrap="square" lIns="108000" tIns="36000" rIns="108000" bIns="72000">
            <a:spAutoFit/>
          </a:bodyPr>
          <a:lstStyle/>
          <a:p>
            <a:pPr>
              <a:lnSpc>
                <a:spcPts val="1800"/>
              </a:lnSpc>
            </a:pP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Atelier national de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sensibilisa-tion</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des représentants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régio-naux</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des communautés locales</a:t>
            </a:r>
            <a:endParaRPr lang="de-DE" sz="1400" kern="10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sp>
        <p:nvSpPr>
          <p:cNvPr id="29" name="Textfeld 28">
            <a:extLst>
              <a:ext uri="{FF2B5EF4-FFF2-40B4-BE49-F238E27FC236}">
                <a16:creationId xmlns:a16="http://schemas.microsoft.com/office/drawing/2014/main" id="{F45E3731-5415-42B1-83A8-44E288AF7065}"/>
              </a:ext>
            </a:extLst>
          </p:cNvPr>
          <p:cNvSpPr txBox="1"/>
          <p:nvPr/>
        </p:nvSpPr>
        <p:spPr>
          <a:xfrm>
            <a:off x="594000" y="2534840"/>
            <a:ext cx="2520000" cy="1022062"/>
          </a:xfrm>
          <a:prstGeom prst="rect">
            <a:avLst/>
          </a:prstGeom>
          <a:solidFill>
            <a:srgbClr val="E0E3F6"/>
          </a:solidFill>
          <a:ln w="28575">
            <a:noFill/>
          </a:ln>
        </p:spPr>
        <p:txBody>
          <a:bodyPr wrap="square" lIns="108000" tIns="36000" rIns="108000" bIns="72000">
            <a:spAutoFit/>
          </a:bodyPr>
          <a:lstStyle/>
          <a:p>
            <a:pPr>
              <a:lnSpc>
                <a:spcPts val="1800"/>
              </a:lnSpc>
            </a:pP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Atelier de sensibilisation des autorités administratives régionales (régions du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Hambol</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du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Bounkani</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et du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Tchologo</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a:t>
            </a:r>
            <a:endParaRPr lang="de-DE" sz="1400" dirty="0">
              <a:solidFill>
                <a:srgbClr val="0070C0"/>
              </a:solidFill>
            </a:endParaRPr>
          </a:p>
        </p:txBody>
      </p:sp>
      <p:sp>
        <p:nvSpPr>
          <p:cNvPr id="30" name="Textfeld 29">
            <a:extLst>
              <a:ext uri="{FF2B5EF4-FFF2-40B4-BE49-F238E27FC236}">
                <a16:creationId xmlns:a16="http://schemas.microsoft.com/office/drawing/2014/main" id="{A3928E63-4E21-4F04-8A67-A940DEF41E5C}"/>
              </a:ext>
            </a:extLst>
          </p:cNvPr>
          <p:cNvSpPr txBox="1"/>
          <p:nvPr/>
        </p:nvSpPr>
        <p:spPr>
          <a:xfrm>
            <a:off x="594000" y="3608238"/>
            <a:ext cx="2520000" cy="791229"/>
          </a:xfrm>
          <a:prstGeom prst="rect">
            <a:avLst/>
          </a:prstGeom>
          <a:solidFill>
            <a:schemeClr val="accent5"/>
          </a:solidFill>
          <a:ln w="28575">
            <a:noFill/>
          </a:ln>
        </p:spPr>
        <p:txBody>
          <a:bodyPr wrap="square" lIns="108000" tIns="36000" rIns="108000" bIns="72000">
            <a:spAutoFit/>
          </a:bodyPr>
          <a:lstStyle/>
          <a:p>
            <a:pPr>
              <a:lnSpc>
                <a:spcPts val="1800"/>
              </a:lnSpc>
            </a:pP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Atelier de sensibilisation </a:t>
            </a:r>
            <a:b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b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des autorités traditionnelles régionales</a:t>
            </a:r>
            <a:endParaRPr lang="de-DE" sz="1400" kern="10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sp>
        <p:nvSpPr>
          <p:cNvPr id="31" name="Textfeld 30">
            <a:extLst>
              <a:ext uri="{FF2B5EF4-FFF2-40B4-BE49-F238E27FC236}">
                <a16:creationId xmlns:a16="http://schemas.microsoft.com/office/drawing/2014/main" id="{1BE6DD9E-20CF-41A5-BF29-29EBAC5D8E91}"/>
              </a:ext>
            </a:extLst>
          </p:cNvPr>
          <p:cNvSpPr txBox="1"/>
          <p:nvPr/>
        </p:nvSpPr>
        <p:spPr>
          <a:xfrm>
            <a:off x="594000" y="4450803"/>
            <a:ext cx="2520000" cy="560397"/>
          </a:xfrm>
          <a:prstGeom prst="rect">
            <a:avLst/>
          </a:prstGeom>
          <a:solidFill>
            <a:schemeClr val="accent5"/>
          </a:solidFill>
          <a:ln w="28575">
            <a:noFill/>
          </a:ln>
        </p:spPr>
        <p:txBody>
          <a:bodyPr wrap="square" lIns="108000" tIns="36000" rIns="108000" bIns="72000">
            <a:spAutoFit/>
          </a:bodyPr>
          <a:lstStyle/>
          <a:p>
            <a:pPr>
              <a:lnSpc>
                <a:spcPts val="1800"/>
              </a:lnSpc>
            </a:pP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Identification et formation des animateurs communautaires</a:t>
            </a:r>
          </a:p>
        </p:txBody>
      </p:sp>
      <p:sp>
        <p:nvSpPr>
          <p:cNvPr id="32" name="Textfeld 31">
            <a:extLst>
              <a:ext uri="{FF2B5EF4-FFF2-40B4-BE49-F238E27FC236}">
                <a16:creationId xmlns:a16="http://schemas.microsoft.com/office/drawing/2014/main" id="{5D732C0A-D9C2-4151-B837-3AE8FF05C9F0}"/>
              </a:ext>
            </a:extLst>
          </p:cNvPr>
          <p:cNvSpPr txBox="1"/>
          <p:nvPr/>
        </p:nvSpPr>
        <p:spPr>
          <a:xfrm>
            <a:off x="594000" y="5062534"/>
            <a:ext cx="2520000" cy="1022062"/>
          </a:xfrm>
          <a:prstGeom prst="rect">
            <a:avLst/>
          </a:prstGeom>
          <a:solidFill>
            <a:schemeClr val="accent5"/>
          </a:solidFill>
          <a:ln w="28575">
            <a:noFill/>
          </a:ln>
        </p:spPr>
        <p:txBody>
          <a:bodyPr wrap="square" lIns="108000" tIns="36000" rIns="108000" bIns="72000">
            <a:spAutoFit/>
          </a:bodyPr>
          <a:lstStyle/>
          <a:p>
            <a:pPr>
              <a:lnSpc>
                <a:spcPts val="1800"/>
              </a:lnSpc>
            </a:pP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Sensibilisation des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communau-tés</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locales par les animateurs et identification des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représen-tants</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des communautés locales</a:t>
            </a:r>
          </a:p>
        </p:txBody>
      </p:sp>
      <p:sp>
        <p:nvSpPr>
          <p:cNvPr id="34" name="Textfeld 33">
            <a:extLst>
              <a:ext uri="{FF2B5EF4-FFF2-40B4-BE49-F238E27FC236}">
                <a16:creationId xmlns:a16="http://schemas.microsoft.com/office/drawing/2014/main" id="{D320369F-8CA0-453C-8EF1-622AF6BA0904}"/>
              </a:ext>
            </a:extLst>
          </p:cNvPr>
          <p:cNvSpPr txBox="1"/>
          <p:nvPr/>
        </p:nvSpPr>
        <p:spPr>
          <a:xfrm>
            <a:off x="594000" y="6128590"/>
            <a:ext cx="2520000" cy="801552"/>
          </a:xfrm>
          <a:prstGeom prst="rect">
            <a:avLst/>
          </a:prstGeom>
          <a:solidFill>
            <a:schemeClr val="accent5"/>
          </a:solidFill>
          <a:ln w="28575">
            <a:noFill/>
          </a:ln>
        </p:spPr>
        <p:txBody>
          <a:bodyPr wrap="square" lIns="108000" tIns="36000" rIns="108000" bIns="72000">
            <a:spAutoFit/>
          </a:bodyPr>
          <a:lstStyle/>
          <a:p>
            <a:pPr>
              <a:lnSpc>
                <a:spcPts val="1800"/>
              </a:lnSpc>
              <a:spcBef>
                <a:spcPts val="1579"/>
              </a:spcBef>
              <a:spcAft>
                <a:spcPts val="351"/>
              </a:spcAft>
            </a:pPr>
            <a:r>
              <a:rPr lang="fr-FR" sz="1400" kern="100" spc="-10" dirty="0">
                <a:solidFill>
                  <a:srgbClr val="2F5496"/>
                </a:solidFill>
                <a:latin typeface="Calibri" panose="020F0502020204030204" pitchFamily="34" charset="0"/>
                <a:ea typeface="Calibri" panose="020F0502020204030204" pitchFamily="34" charset="0"/>
                <a:cs typeface="Calibri" panose="020F0502020204030204" pitchFamily="34" charset="0"/>
              </a:rPr>
              <a:t>Atelier régional de formation </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des représentants de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commu-nautés</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locales sur l’ APA</a:t>
            </a:r>
            <a:endParaRPr lang="de-DE" sz="1400" kern="10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7726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ihandform: Form 17">
            <a:extLst>
              <a:ext uri="{FF2B5EF4-FFF2-40B4-BE49-F238E27FC236}">
                <a16:creationId xmlns:a16="http://schemas.microsoft.com/office/drawing/2014/main" id="{B03BC67E-9D8E-4695-8F08-7673163C9BE0}"/>
              </a:ext>
            </a:extLst>
          </p:cNvPr>
          <p:cNvSpPr/>
          <p:nvPr/>
        </p:nvSpPr>
        <p:spPr>
          <a:xfrm>
            <a:off x="607452" y="5377998"/>
            <a:ext cx="9471497" cy="1391567"/>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20000"/>
              <a:lumOff val="8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4000" tIns="108000" rIns="180000" bIns="144000" numCol="1" spcCol="1270" anchor="ctr" anchorCtr="0">
            <a:spAutoFit/>
          </a:bodyPr>
          <a:lstStyle/>
          <a:p>
            <a:pPr>
              <a:lnSpc>
                <a:spcPts val="1800"/>
              </a:lnSpc>
            </a:pPr>
            <a:r>
              <a:rPr lang="de-DE" sz="1400" dirty="0">
                <a:solidFill>
                  <a:schemeClr val="tx1"/>
                </a:solidFill>
                <a:latin typeface="Calibri" panose="020F0502020204030204" pitchFamily="34" charset="0"/>
                <a:ea typeface="Calibri" panose="020F0502020204030204" pitchFamily="34" charset="0"/>
                <a:cs typeface="Calibri" panose="020F0502020204030204" pitchFamily="34" charset="0"/>
              </a:rPr>
              <a:t>La </a:t>
            </a:r>
            <a:r>
              <a:rPr lang="de-DE" sz="1400" dirty="0" err="1">
                <a:solidFill>
                  <a:schemeClr val="tx1"/>
                </a:solidFill>
                <a:latin typeface="Calibri" panose="020F0502020204030204" pitchFamily="34" charset="0"/>
                <a:ea typeface="Calibri" panose="020F0502020204030204" pitchFamily="34" charset="0"/>
                <a:cs typeface="Calibri" panose="020F0502020204030204" pitchFamily="34" charset="0"/>
              </a:rPr>
              <a:t>boîte</a:t>
            </a:r>
            <a:r>
              <a:rPr lang="de-DE" sz="1400" dirty="0">
                <a:solidFill>
                  <a:schemeClr val="tx1"/>
                </a:solidFill>
                <a:latin typeface="Calibri" panose="020F0502020204030204" pitchFamily="34" charset="0"/>
                <a:ea typeface="Calibri" panose="020F0502020204030204" pitchFamily="34" charset="0"/>
                <a:cs typeface="Calibri" panose="020F0502020204030204" pitchFamily="34" charset="0"/>
              </a:rPr>
              <a:t> à </a:t>
            </a:r>
            <a:r>
              <a:rPr lang="de-DE" sz="1400" dirty="0" err="1">
                <a:solidFill>
                  <a:schemeClr val="tx1"/>
                </a:solidFill>
                <a:latin typeface="Calibri" panose="020F0502020204030204" pitchFamily="34" charset="0"/>
                <a:ea typeface="Calibri" panose="020F0502020204030204" pitchFamily="34" charset="0"/>
                <a:cs typeface="Calibri" panose="020F0502020204030204" pitchFamily="34" charset="0"/>
              </a:rPr>
              <a:t>images</a:t>
            </a:r>
            <a:r>
              <a:rPr lang="de-DE" sz="1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de-DE" sz="1400" dirty="0" err="1">
                <a:solidFill>
                  <a:schemeClr val="tx1"/>
                </a:solidFill>
                <a:latin typeface="Calibri" panose="020F0502020204030204" pitchFamily="34" charset="0"/>
                <a:ea typeface="Calibri" panose="020F0502020204030204" pitchFamily="34" charset="0"/>
                <a:cs typeface="Calibri" panose="020F0502020204030204" pitchFamily="34" charset="0"/>
              </a:rPr>
              <a:t>est</a:t>
            </a:r>
            <a:r>
              <a:rPr lang="de-DE" sz="1400" dirty="0">
                <a:solidFill>
                  <a:schemeClr val="tx1"/>
                </a:solidFill>
                <a:latin typeface="Calibri" panose="020F0502020204030204" pitchFamily="34" charset="0"/>
                <a:ea typeface="Calibri" panose="020F0502020204030204" pitchFamily="34" charset="0"/>
                <a:cs typeface="Calibri" panose="020F0502020204030204" pitchFamily="34" charset="0"/>
              </a:rPr>
              <a:t> disponible au </a:t>
            </a:r>
            <a:r>
              <a:rPr lang="de-DE" sz="1400" dirty="0" err="1">
                <a:solidFill>
                  <a:schemeClr val="tx1"/>
                </a:solidFill>
                <a:latin typeface="Calibri" panose="020F0502020204030204" pitchFamily="34" charset="0"/>
                <a:ea typeface="Calibri" panose="020F0502020204030204" pitchFamily="34" charset="0"/>
                <a:cs typeface="Calibri" panose="020F0502020204030204" pitchFamily="34" charset="0"/>
              </a:rPr>
              <a:t>lien</a:t>
            </a:r>
            <a:r>
              <a:rPr lang="de-DE" sz="1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de-DE" sz="1400" dirty="0" err="1">
                <a:solidFill>
                  <a:schemeClr val="tx1"/>
                </a:solidFill>
                <a:latin typeface="Calibri" panose="020F0502020204030204" pitchFamily="34" charset="0"/>
                <a:ea typeface="Calibri" panose="020F0502020204030204" pitchFamily="34" charset="0"/>
                <a:cs typeface="Calibri" panose="020F0502020204030204" pitchFamily="34" charset="0"/>
              </a:rPr>
              <a:t>suivant</a:t>
            </a:r>
            <a:r>
              <a:rPr lang="de-DE" sz="1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de-DE" sz="1400" dirty="0">
                <a:solidFill>
                  <a:schemeClr val="tx2"/>
                </a:solidFill>
                <a:latin typeface="Calibri" panose="020F0502020204030204" pitchFamily="34" charset="0"/>
                <a:ea typeface="Calibri" panose="020F0502020204030204" pitchFamily="34" charset="0"/>
                <a:cs typeface="Calibri" panose="020F0502020204030204" pitchFamily="34" charset="0"/>
              </a:rPr>
              <a:t> </a:t>
            </a:r>
            <a:br>
              <a:rPr lang="de-DE" sz="1400" dirty="0">
                <a:solidFill>
                  <a:schemeClr val="tx2"/>
                </a:solidFill>
                <a:latin typeface="Calibri" panose="020F0502020204030204" pitchFamily="34" charset="0"/>
                <a:ea typeface="Calibri" panose="020F0502020204030204" pitchFamily="34" charset="0"/>
                <a:cs typeface="Calibri" panose="020F0502020204030204" pitchFamily="34" charset="0"/>
              </a:rPr>
            </a:br>
            <a:r>
              <a:rPr lang="de-DE" sz="1200" dirty="0">
                <a:solidFill>
                  <a:schemeClr val="tx2"/>
                </a:solidFill>
                <a:latin typeface="Calibri" panose="020F0502020204030204" pitchFamily="34" charset="0"/>
                <a:ea typeface="Calibri" panose="020F0502020204030204" pitchFamily="34" charset="0"/>
                <a:cs typeface="Calibri" panose="020F0502020204030204" pitchFamily="34" charset="0"/>
                <a:hlinkClick r:id="rId2"/>
              </a:rPr>
              <a:t>https://www.abs-biotrade.info/fileadmin/Media/03_Topics/Specific_Issues/</a:t>
            </a:r>
            <a:br>
              <a:rPr lang="de-DE" sz="1200" dirty="0">
                <a:solidFill>
                  <a:schemeClr val="tx2"/>
                </a:solidFill>
                <a:latin typeface="Calibri" panose="020F0502020204030204" pitchFamily="34" charset="0"/>
                <a:ea typeface="Calibri" panose="020F0502020204030204" pitchFamily="34" charset="0"/>
                <a:cs typeface="Calibri" panose="020F0502020204030204" pitchFamily="34" charset="0"/>
                <a:hlinkClick r:id="rId2"/>
              </a:rPr>
            </a:br>
            <a:r>
              <a:rPr lang="de-DE" sz="1200" dirty="0" err="1">
                <a:solidFill>
                  <a:schemeClr val="tx2"/>
                </a:solidFill>
                <a:latin typeface="Calibri" panose="020F0502020204030204" pitchFamily="34" charset="0"/>
                <a:ea typeface="Calibri" panose="020F0502020204030204" pitchFamily="34" charset="0"/>
                <a:cs typeface="Calibri" panose="020F0502020204030204" pitchFamily="34" charset="0"/>
                <a:hlinkClick r:id="rId2"/>
              </a:rPr>
              <a:t>Traditional_Knowledge</a:t>
            </a:r>
            <a:r>
              <a:rPr lang="de-DE" sz="1200" dirty="0">
                <a:solidFill>
                  <a:schemeClr val="tx2"/>
                </a:solidFill>
                <a:latin typeface="Calibri" panose="020F0502020204030204" pitchFamily="34" charset="0"/>
                <a:ea typeface="Calibri" panose="020F0502020204030204" pitchFamily="34" charset="0"/>
                <a:cs typeface="Calibri" panose="020F0502020204030204" pitchFamily="34" charset="0"/>
                <a:hlinkClick r:id="rId2"/>
              </a:rPr>
              <a:t>/Picture-Cards-MANUAL-WEB-FR.pdf</a:t>
            </a:r>
            <a:br>
              <a:rPr lang="de-DE" sz="1200" dirty="0">
                <a:solidFill>
                  <a:schemeClr val="tx2"/>
                </a:solidFill>
                <a:latin typeface="Calibri" panose="020F0502020204030204" pitchFamily="34" charset="0"/>
                <a:ea typeface="Calibri" panose="020F0502020204030204" pitchFamily="34" charset="0"/>
                <a:cs typeface="Calibri" panose="020F0502020204030204" pitchFamily="34" charset="0"/>
              </a:rPr>
            </a:br>
            <a:r>
              <a:rPr lang="de-DE" sz="1400" dirty="0" err="1">
                <a:solidFill>
                  <a:schemeClr val="tx1"/>
                </a:solidFill>
                <a:latin typeface="Calibri" panose="020F0502020204030204" pitchFamily="34" charset="0"/>
                <a:ea typeface="Calibri" panose="020F0502020204030204" pitchFamily="34" charset="0"/>
                <a:cs typeface="Calibri" panose="020F0502020204030204" pitchFamily="34" charset="0"/>
              </a:rPr>
              <a:t>ou</a:t>
            </a:r>
            <a:r>
              <a:rPr lang="de-DE" sz="1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de-DE" sz="1400" dirty="0" err="1">
                <a:solidFill>
                  <a:schemeClr val="tx1"/>
                </a:solidFill>
                <a:latin typeface="Calibri" panose="020F0502020204030204" pitchFamily="34" charset="0"/>
                <a:ea typeface="Calibri" panose="020F0502020204030204" pitchFamily="34" charset="0"/>
                <a:cs typeface="Calibri" panose="020F0502020204030204" pitchFamily="34" charset="0"/>
              </a:rPr>
              <a:t>sur</a:t>
            </a:r>
            <a:r>
              <a:rPr lang="de-DE" sz="1400" dirty="0">
                <a:solidFill>
                  <a:schemeClr val="tx1"/>
                </a:solidFill>
                <a:latin typeface="Calibri" panose="020F0502020204030204" pitchFamily="34" charset="0"/>
                <a:ea typeface="Calibri" panose="020F0502020204030204" pitchFamily="34" charset="0"/>
                <a:cs typeface="Calibri" panose="020F0502020204030204" pitchFamily="34" charset="0"/>
              </a:rPr>
              <a:t> le </a:t>
            </a:r>
            <a:r>
              <a:rPr lang="de-DE" sz="1400" dirty="0" err="1">
                <a:solidFill>
                  <a:schemeClr val="tx1"/>
                </a:solidFill>
                <a:latin typeface="Calibri" panose="020F0502020204030204" pitchFamily="34" charset="0"/>
                <a:ea typeface="Calibri" panose="020F0502020204030204" pitchFamily="34" charset="0"/>
                <a:cs typeface="Calibri" panose="020F0502020204030204" pitchFamily="34" charset="0"/>
              </a:rPr>
              <a:t>site</a:t>
            </a:r>
            <a:r>
              <a:rPr lang="de-DE" sz="1400" dirty="0">
                <a:solidFill>
                  <a:schemeClr val="tx1"/>
                </a:solidFill>
                <a:latin typeface="Calibri" panose="020F0502020204030204" pitchFamily="34" charset="0"/>
                <a:ea typeface="Calibri" panose="020F0502020204030204" pitchFamily="34" charset="0"/>
                <a:cs typeface="Calibri" panose="020F0502020204030204" pitchFamily="34" charset="0"/>
              </a:rPr>
              <a:t> web de Natural Justice : </a:t>
            </a:r>
            <a:br>
              <a:rPr lang="de-DE" sz="14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de-DE" sz="1200" dirty="0">
                <a:solidFill>
                  <a:schemeClr val="tx2"/>
                </a:solidFill>
                <a:latin typeface="Calibri" panose="020F0502020204030204" pitchFamily="34" charset="0"/>
                <a:ea typeface="Calibri" panose="020F0502020204030204" pitchFamily="34" charset="0"/>
                <a:cs typeface="Calibri" panose="020F0502020204030204" pitchFamily="34" charset="0"/>
                <a:hlinkClick r:id="rId3"/>
              </a:rPr>
              <a:t>https://naturaljustice.org/publication/the-abs-picture-box</a:t>
            </a:r>
            <a:r>
              <a:rPr lang="de-DE" sz="1200" dirty="0">
                <a:solidFill>
                  <a:schemeClr val="tx2"/>
                </a:solidFill>
                <a:latin typeface="Calibri" panose="020F0502020204030204" pitchFamily="34" charset="0"/>
                <a:ea typeface="Calibri" panose="020F0502020204030204" pitchFamily="34" charset="0"/>
                <a:cs typeface="Calibri" panose="020F0502020204030204" pitchFamily="34" charset="0"/>
              </a:rPr>
              <a:t> </a:t>
            </a:r>
            <a:endParaRPr lang="de-DE" sz="140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lIns="612000"/>
          <a:lstStyle/>
          <a:p>
            <a:r>
              <a:rPr lang="fr-FR" b="1" spc="-11" dirty="0">
                <a:solidFill>
                  <a:schemeClr val="accent3"/>
                </a:solidFill>
              </a:rPr>
              <a:t>④</a:t>
            </a:r>
            <a:r>
              <a:rPr lang="fr-FR" spc="-11" dirty="0"/>
              <a:t> </a:t>
            </a:r>
            <a:r>
              <a:rPr lang="fr-FR" dirty="0"/>
              <a:t>Les cartes illustrées ou Boîte à images sur l’APA</a:t>
            </a:r>
            <a:endParaRPr lang="fr-FR" b="1" dirty="0"/>
          </a:p>
        </p:txBody>
      </p:sp>
      <p:sp>
        <p:nvSpPr>
          <p:cNvPr id="7" name="Textplatzhalter 6">
            <a:extLst>
              <a:ext uri="{FF2B5EF4-FFF2-40B4-BE49-F238E27FC236}">
                <a16:creationId xmlns:a16="http://schemas.microsoft.com/office/drawing/2014/main" id="{74964E1E-AD2A-4EAD-82B3-E52AF83DA138}"/>
              </a:ext>
            </a:extLst>
          </p:cNvPr>
          <p:cNvSpPr>
            <a:spLocks noGrp="1"/>
          </p:cNvSpPr>
          <p:nvPr>
            <p:ph type="body" sz="quarter" idx="10"/>
          </p:nvPr>
        </p:nvSpPr>
        <p:spPr>
          <a:xfrm>
            <a:off x="593725" y="1241385"/>
            <a:ext cx="4751388" cy="221599"/>
          </a:xfrm>
        </p:spPr>
        <p:txBody>
          <a:bodyPr/>
          <a:lstStyle/>
          <a:p>
            <a:r>
              <a:rPr lang="de-DE" dirty="0"/>
              <a:t>Mode </a:t>
            </a:r>
            <a:r>
              <a:rPr lang="de-DE" dirty="0" err="1"/>
              <a:t>dʼemploi</a:t>
            </a:r>
            <a:endParaRPr lang="de-DE" dirty="0"/>
          </a:p>
        </p:txBody>
      </p:sp>
      <p:sp>
        <p:nvSpPr>
          <p:cNvPr id="14" name="Textfeld 13">
            <a:extLst>
              <a:ext uri="{FF2B5EF4-FFF2-40B4-BE49-F238E27FC236}">
                <a16:creationId xmlns:a16="http://schemas.microsoft.com/office/drawing/2014/main" id="{CCEE4666-476A-46CD-A99E-CF5B309FD805}"/>
              </a:ext>
            </a:extLst>
          </p:cNvPr>
          <p:cNvSpPr txBox="1"/>
          <p:nvPr/>
        </p:nvSpPr>
        <p:spPr>
          <a:xfrm>
            <a:off x="604841" y="1807538"/>
            <a:ext cx="9460864" cy="1932517"/>
          </a:xfrm>
          <a:prstGeom prst="rect">
            <a:avLst/>
          </a:prstGeom>
          <a:noFill/>
        </p:spPr>
        <p:txBody>
          <a:bodyPr wrap="square" lIns="36000" tIns="0" rIns="0" bIns="0">
            <a:spAutoFit/>
          </a:bodyPr>
          <a:lstStyle/>
          <a:p>
            <a:pPr marL="216000" lvl="1" indent="-216000">
              <a:lnSpc>
                <a:spcPts val="1800"/>
              </a:lnSpc>
              <a:spcAft>
                <a:spcPts val="600"/>
              </a:spcAft>
              <a:buFont typeface="Symbol" panose="05050102010706020507" pitchFamily="18" charset="2"/>
              <a:buChar char="-"/>
            </a:pPr>
            <a:r>
              <a:rPr lang="fr-FR" sz="1400" dirty="0">
                <a:latin typeface="Calibri" panose="020F0502020204030204" pitchFamily="34" charset="0"/>
                <a:ea typeface="Calibri" panose="020F0502020204030204" pitchFamily="34" charset="0"/>
                <a:cs typeface="Calibri" panose="020F0502020204030204" pitchFamily="34" charset="0"/>
              </a:rPr>
              <a:t>Utiliser un support de communication adapté est souvent utile pour faciliter les échanges avec les communautés. </a:t>
            </a:r>
            <a:br>
              <a:rPr lang="fr-FR" sz="1400" dirty="0">
                <a:latin typeface="Calibri" panose="020F0502020204030204" pitchFamily="34" charset="0"/>
                <a:ea typeface="Calibri" panose="020F0502020204030204" pitchFamily="34" charset="0"/>
                <a:cs typeface="Calibri" panose="020F0502020204030204" pitchFamily="34" charset="0"/>
              </a:rPr>
            </a:br>
            <a:r>
              <a:rPr lang="fr-FR" sz="1400" dirty="0">
                <a:latin typeface="Calibri" panose="020F0502020204030204" pitchFamily="34" charset="0"/>
                <a:ea typeface="Calibri" panose="020F0502020204030204" pitchFamily="34" charset="0"/>
                <a:cs typeface="Calibri" panose="020F0502020204030204" pitchFamily="34" charset="0"/>
              </a:rPr>
              <a:t>Les cartes illustrées </a:t>
            </a:r>
            <a:r>
              <a:rPr lang="fr-FR" sz="1400" b="1" dirty="0">
                <a:latin typeface="Calibri" panose="020F0502020204030204" pitchFamily="34" charset="0"/>
                <a:ea typeface="Calibri" panose="020F0502020204030204" pitchFamily="34" charset="0"/>
                <a:cs typeface="Calibri" panose="020F0502020204030204" pitchFamily="34" charset="0"/>
              </a:rPr>
              <a:t>ont justement été créées à cet effet pour informer facilement les communautés sur l’APA</a:t>
            </a:r>
            <a:r>
              <a:rPr lang="fr-FR" sz="1400" dirty="0">
                <a:latin typeface="Calibri" panose="020F0502020204030204" pitchFamily="34" charset="0"/>
                <a:ea typeface="Calibri" panose="020F0502020204030204" pitchFamily="34" charset="0"/>
                <a:cs typeface="Calibri" panose="020F0502020204030204" pitchFamily="34" charset="0"/>
              </a:rPr>
              <a:t>.</a:t>
            </a:r>
          </a:p>
          <a:p>
            <a:pPr marL="216000" lvl="1" indent="-216000">
              <a:lnSpc>
                <a:spcPts val="1800"/>
              </a:lnSpc>
              <a:spcAft>
                <a:spcPts val="600"/>
              </a:spcAft>
              <a:buFont typeface="Symbol" panose="05050102010706020507" pitchFamily="18" charset="2"/>
              <a:buChar char="-"/>
            </a:pPr>
            <a:r>
              <a:rPr lang="fr-FR" sz="1400" dirty="0">
                <a:latin typeface="Calibri" panose="020F0502020204030204" pitchFamily="34" charset="0"/>
                <a:ea typeface="Calibri" panose="020F0502020204030204" pitchFamily="34" charset="0"/>
                <a:cs typeface="Calibri" panose="020F0502020204030204" pitchFamily="34" charset="0"/>
              </a:rPr>
              <a:t>Il existe au total huit cartes illustrées, ainsi qu’un guide d’instruction sur leur utilisation.</a:t>
            </a:r>
          </a:p>
          <a:p>
            <a:pPr marL="194274" lvl="1" indent="-194274">
              <a:lnSpc>
                <a:spcPts val="2000"/>
              </a:lnSpc>
              <a:spcAft>
                <a:spcPts val="600"/>
              </a:spcAft>
              <a:buFont typeface="Symbol" panose="05050102010706020507" pitchFamily="18" charset="2"/>
              <a:buChar char="-"/>
            </a:pPr>
            <a:r>
              <a:rPr lang="fr-FR" sz="1400" dirty="0">
                <a:latin typeface="Calibri" panose="020F0502020204030204" pitchFamily="34" charset="0"/>
                <a:ea typeface="Calibri" panose="020F0502020204030204" pitchFamily="34" charset="0"/>
                <a:cs typeface="Calibri" panose="020F0502020204030204" pitchFamily="34" charset="0"/>
              </a:rPr>
              <a:t>Chacune des 8 cartes concerne un sujet lié à l’APA : « les ressources biologique », «  les connaissances traditionnelles », « l’utilisation et les utilisateurs », « chaîne de valeur », « la demande de permission », « le partage des avantages », </a:t>
            </a:r>
            <a:br>
              <a:rPr lang="fr-FR" sz="1400" dirty="0">
                <a:latin typeface="Calibri" panose="020F0502020204030204" pitchFamily="34" charset="0"/>
                <a:ea typeface="Calibri" panose="020F0502020204030204" pitchFamily="34" charset="0"/>
                <a:cs typeface="Calibri" panose="020F0502020204030204" pitchFamily="34" charset="0"/>
              </a:rPr>
            </a:br>
            <a:r>
              <a:rPr lang="fr-FR" sz="1400" dirty="0">
                <a:latin typeface="Calibri" panose="020F0502020204030204" pitchFamily="34" charset="0"/>
                <a:ea typeface="Calibri" panose="020F0502020204030204" pitchFamily="34" charset="0"/>
                <a:cs typeface="Calibri" panose="020F0502020204030204" pitchFamily="34" charset="0"/>
              </a:rPr>
              <a:t>« chose promise, chose due », et « les droits et les responsabilités »</a:t>
            </a:r>
            <a:endParaRPr lang="de-DE" sz="1400" dirty="0">
              <a:latin typeface="Calibri" panose="020F0502020204030204" pitchFamily="34" charset="0"/>
              <a:ea typeface="Calibri" panose="020F0502020204030204" pitchFamily="34" charset="0"/>
              <a:cs typeface="Calibri" panose="020F0502020204030204" pitchFamily="34" charset="0"/>
            </a:endParaRPr>
          </a:p>
          <a:p>
            <a:pPr marL="194274" lvl="1" indent="-194274">
              <a:lnSpc>
                <a:spcPts val="2000"/>
              </a:lnSpc>
              <a:spcAft>
                <a:spcPts val="600"/>
              </a:spcAft>
              <a:buFont typeface="Symbol" panose="05050102010706020507" pitchFamily="18" charset="2"/>
              <a:buChar char="-"/>
            </a:pPr>
            <a:r>
              <a:rPr lang="fr-FR" sz="1400" dirty="0">
                <a:latin typeface="Calibri" panose="020F0502020204030204" pitchFamily="34" charset="0"/>
                <a:ea typeface="Calibri" panose="020F0502020204030204" pitchFamily="34" charset="0"/>
                <a:cs typeface="Calibri" panose="020F0502020204030204" pitchFamily="34" charset="0"/>
              </a:rPr>
              <a:t>Chaque carte dispose d’un numéro car elles sont toutes liées les unes aux autres. </a:t>
            </a:r>
            <a:endParaRPr lang="de-DE" sz="1400" dirty="0">
              <a:latin typeface="Calibri" panose="020F0502020204030204" pitchFamily="34" charset="0"/>
              <a:ea typeface="Calibri" panose="020F0502020204030204" pitchFamily="34" charset="0"/>
              <a:cs typeface="Calibri" panose="020F0502020204030204" pitchFamily="34" charset="0"/>
            </a:endParaRPr>
          </a:p>
        </p:txBody>
      </p:sp>
      <p:grpSp>
        <p:nvGrpSpPr>
          <p:cNvPr id="36" name="Gruppieren 35">
            <a:extLst>
              <a:ext uri="{FF2B5EF4-FFF2-40B4-BE49-F238E27FC236}">
                <a16:creationId xmlns:a16="http://schemas.microsoft.com/office/drawing/2014/main" id="{2548A426-FDA4-44C5-9EA3-CD377494FC09}"/>
              </a:ext>
            </a:extLst>
          </p:cNvPr>
          <p:cNvGrpSpPr/>
          <p:nvPr/>
        </p:nvGrpSpPr>
        <p:grpSpPr>
          <a:xfrm>
            <a:off x="6861880" y="3858602"/>
            <a:ext cx="3091721" cy="2120106"/>
            <a:chOff x="3976562" y="2279887"/>
            <a:chExt cx="4749202" cy="3256704"/>
          </a:xfrm>
          <a:effectLst>
            <a:outerShdw blurRad="38100" dir="2700000" algn="tl" rotWithShape="0">
              <a:prstClr val="black">
                <a:alpha val="30000"/>
              </a:prstClr>
            </a:outerShdw>
          </a:effectLst>
        </p:grpSpPr>
        <p:pic>
          <p:nvPicPr>
            <p:cNvPr id="4" name="Grafik 3">
              <a:extLst>
                <a:ext uri="{FF2B5EF4-FFF2-40B4-BE49-F238E27FC236}">
                  <a16:creationId xmlns:a16="http://schemas.microsoft.com/office/drawing/2014/main" id="{F8095C46-6BE3-42D3-8976-511642F6CE44}"/>
                </a:ext>
              </a:extLst>
            </p:cNvPr>
            <p:cNvPicPr>
              <a:picLocks noChangeAspect="1"/>
            </p:cNvPicPr>
            <p:nvPr/>
          </p:nvPicPr>
          <p:blipFill>
            <a:blip r:embed="rId4"/>
            <a:stretch>
              <a:fillRect/>
            </a:stretch>
          </p:blipFill>
          <p:spPr>
            <a:xfrm>
              <a:off x="5653738" y="2279887"/>
              <a:ext cx="1495070" cy="1008000"/>
            </a:xfrm>
            <a:prstGeom prst="rect">
              <a:avLst/>
            </a:prstGeom>
          </p:spPr>
        </p:pic>
        <p:pic>
          <p:nvPicPr>
            <p:cNvPr id="6" name="Grafik 5">
              <a:extLst>
                <a:ext uri="{FF2B5EF4-FFF2-40B4-BE49-F238E27FC236}">
                  <a16:creationId xmlns:a16="http://schemas.microsoft.com/office/drawing/2014/main" id="{D468765D-C91E-43E6-B8BC-9EDA8B87AFAA}"/>
                </a:ext>
              </a:extLst>
            </p:cNvPr>
            <p:cNvPicPr>
              <a:picLocks noChangeAspect="1"/>
            </p:cNvPicPr>
            <p:nvPr/>
          </p:nvPicPr>
          <p:blipFill>
            <a:blip r:embed="rId5"/>
            <a:stretch>
              <a:fillRect/>
            </a:stretch>
          </p:blipFill>
          <p:spPr>
            <a:xfrm>
              <a:off x="7231628" y="4528591"/>
              <a:ext cx="1493212" cy="1008000"/>
            </a:xfrm>
            <a:prstGeom prst="rect">
              <a:avLst/>
            </a:prstGeom>
          </p:spPr>
        </p:pic>
        <p:pic>
          <p:nvPicPr>
            <p:cNvPr id="8" name="Grafik 7">
              <a:extLst>
                <a:ext uri="{FF2B5EF4-FFF2-40B4-BE49-F238E27FC236}">
                  <a16:creationId xmlns:a16="http://schemas.microsoft.com/office/drawing/2014/main" id="{3C0E3357-D611-4828-A8A4-1D131006EFD1}"/>
                </a:ext>
              </a:extLst>
            </p:cNvPr>
            <p:cNvPicPr>
              <a:picLocks noChangeAspect="1"/>
            </p:cNvPicPr>
            <p:nvPr/>
          </p:nvPicPr>
          <p:blipFill>
            <a:blip r:embed="rId6"/>
            <a:stretch>
              <a:fillRect/>
            </a:stretch>
          </p:blipFill>
          <p:spPr>
            <a:xfrm>
              <a:off x="5655098" y="4528591"/>
              <a:ext cx="1495060" cy="1008000"/>
            </a:xfrm>
            <a:prstGeom prst="rect">
              <a:avLst/>
            </a:prstGeom>
          </p:spPr>
        </p:pic>
        <p:pic>
          <p:nvPicPr>
            <p:cNvPr id="10" name="Grafik 9">
              <a:extLst>
                <a:ext uri="{FF2B5EF4-FFF2-40B4-BE49-F238E27FC236}">
                  <a16:creationId xmlns:a16="http://schemas.microsoft.com/office/drawing/2014/main" id="{2642C4AC-4F02-41BE-A336-9CE6D7992748}"/>
                </a:ext>
              </a:extLst>
            </p:cNvPr>
            <p:cNvPicPr>
              <a:picLocks noChangeAspect="1"/>
            </p:cNvPicPr>
            <p:nvPr/>
          </p:nvPicPr>
          <p:blipFill>
            <a:blip r:embed="rId7"/>
            <a:stretch>
              <a:fillRect/>
            </a:stretch>
          </p:blipFill>
          <p:spPr>
            <a:xfrm>
              <a:off x="4080416" y="4528591"/>
              <a:ext cx="1493212" cy="1008000"/>
            </a:xfrm>
            <a:prstGeom prst="rect">
              <a:avLst/>
            </a:prstGeom>
          </p:spPr>
        </p:pic>
        <p:pic>
          <p:nvPicPr>
            <p:cNvPr id="12" name="Grafik 11">
              <a:extLst>
                <a:ext uri="{FF2B5EF4-FFF2-40B4-BE49-F238E27FC236}">
                  <a16:creationId xmlns:a16="http://schemas.microsoft.com/office/drawing/2014/main" id="{418B3884-C950-4A50-99F5-30C5F1140EF6}"/>
                </a:ext>
              </a:extLst>
            </p:cNvPr>
            <p:cNvPicPr>
              <a:picLocks noChangeAspect="1"/>
            </p:cNvPicPr>
            <p:nvPr/>
          </p:nvPicPr>
          <p:blipFill>
            <a:blip r:embed="rId8"/>
            <a:stretch>
              <a:fillRect/>
            </a:stretch>
          </p:blipFill>
          <p:spPr>
            <a:xfrm>
              <a:off x="7230704" y="3404239"/>
              <a:ext cx="1495060" cy="1008000"/>
            </a:xfrm>
            <a:prstGeom prst="rect">
              <a:avLst/>
            </a:prstGeom>
          </p:spPr>
        </p:pic>
        <p:pic>
          <p:nvPicPr>
            <p:cNvPr id="25" name="Grafik 24">
              <a:extLst>
                <a:ext uri="{FF2B5EF4-FFF2-40B4-BE49-F238E27FC236}">
                  <a16:creationId xmlns:a16="http://schemas.microsoft.com/office/drawing/2014/main" id="{32895753-AC4D-4BF3-A0DA-F6E306752B6E}"/>
                </a:ext>
              </a:extLst>
            </p:cNvPr>
            <p:cNvPicPr>
              <a:picLocks noChangeAspect="1"/>
            </p:cNvPicPr>
            <p:nvPr/>
          </p:nvPicPr>
          <p:blipFill>
            <a:blip r:embed="rId9"/>
            <a:stretch>
              <a:fillRect/>
            </a:stretch>
          </p:blipFill>
          <p:spPr>
            <a:xfrm>
              <a:off x="5653738" y="3404239"/>
              <a:ext cx="1493198" cy="1008000"/>
            </a:xfrm>
            <a:prstGeom prst="rect">
              <a:avLst/>
            </a:prstGeom>
          </p:spPr>
        </p:pic>
        <p:pic>
          <p:nvPicPr>
            <p:cNvPr id="33" name="Grafik 32">
              <a:extLst>
                <a:ext uri="{FF2B5EF4-FFF2-40B4-BE49-F238E27FC236}">
                  <a16:creationId xmlns:a16="http://schemas.microsoft.com/office/drawing/2014/main" id="{6DB30CA8-635B-4A8A-969D-75D914C0F280}"/>
                </a:ext>
              </a:extLst>
            </p:cNvPr>
            <p:cNvPicPr>
              <a:picLocks noChangeAspect="1"/>
            </p:cNvPicPr>
            <p:nvPr/>
          </p:nvPicPr>
          <p:blipFill>
            <a:blip r:embed="rId10"/>
            <a:stretch>
              <a:fillRect/>
            </a:stretch>
          </p:blipFill>
          <p:spPr>
            <a:xfrm>
              <a:off x="7231634" y="2279887"/>
              <a:ext cx="1493200" cy="1008000"/>
            </a:xfrm>
            <a:prstGeom prst="rect">
              <a:avLst/>
            </a:prstGeom>
          </p:spPr>
        </p:pic>
        <p:pic>
          <p:nvPicPr>
            <p:cNvPr id="35" name="Grafik 34">
              <a:extLst>
                <a:ext uri="{FF2B5EF4-FFF2-40B4-BE49-F238E27FC236}">
                  <a16:creationId xmlns:a16="http://schemas.microsoft.com/office/drawing/2014/main" id="{DA55F585-4D1B-474F-9BC4-32DD8034E0FA}"/>
                </a:ext>
              </a:extLst>
            </p:cNvPr>
            <p:cNvPicPr>
              <a:picLocks noChangeAspect="1"/>
            </p:cNvPicPr>
            <p:nvPr/>
          </p:nvPicPr>
          <p:blipFill>
            <a:blip r:embed="rId11"/>
            <a:stretch>
              <a:fillRect/>
            </a:stretch>
          </p:blipFill>
          <p:spPr>
            <a:xfrm>
              <a:off x="3976562" y="2279888"/>
              <a:ext cx="1593415" cy="2150610"/>
            </a:xfrm>
            <a:prstGeom prst="rect">
              <a:avLst/>
            </a:prstGeom>
          </p:spPr>
        </p:pic>
      </p:grpSp>
      <p:sp>
        <p:nvSpPr>
          <p:cNvPr id="37" name="Textfeld 36">
            <a:extLst>
              <a:ext uri="{FF2B5EF4-FFF2-40B4-BE49-F238E27FC236}">
                <a16:creationId xmlns:a16="http://schemas.microsoft.com/office/drawing/2014/main" id="{D6F42903-70DA-40BC-BC66-6FEFDAFC9D64}"/>
              </a:ext>
            </a:extLst>
          </p:cNvPr>
          <p:cNvSpPr txBox="1"/>
          <p:nvPr/>
        </p:nvSpPr>
        <p:spPr>
          <a:xfrm>
            <a:off x="6861880" y="6125712"/>
            <a:ext cx="3203825" cy="553998"/>
          </a:xfrm>
          <a:prstGeom prst="rect">
            <a:avLst/>
          </a:prstGeom>
          <a:noFill/>
        </p:spPr>
        <p:txBody>
          <a:bodyPr wrap="square" lIns="0" tIns="0" rIns="0" bIns="0" rtlCol="0">
            <a:spAutoFit/>
          </a:bodyPr>
          <a:lstStyle/>
          <a:p>
            <a:r>
              <a:rPr lang="fr-FR" sz="1200" dirty="0">
                <a:latin typeface="Calibri" panose="020F0502020204030204" pitchFamily="34" charset="0"/>
                <a:ea typeface="Calibri" panose="020F0502020204030204" pitchFamily="34" charset="0"/>
                <a:cs typeface="Calibri" panose="020F0502020204030204" pitchFamily="34" charset="0"/>
              </a:rPr>
              <a:t>Nous avons fourni aux facilitateurs un jeu de </a:t>
            </a:r>
            <a:br>
              <a:rPr lang="fr-FR" sz="1200" dirty="0">
                <a:latin typeface="Calibri" panose="020F0502020204030204" pitchFamily="34" charset="0"/>
                <a:ea typeface="Calibri" panose="020F0502020204030204" pitchFamily="34" charset="0"/>
                <a:cs typeface="Calibri" panose="020F0502020204030204" pitchFamily="34" charset="0"/>
              </a:rPr>
            </a:br>
            <a:r>
              <a:rPr lang="fr-FR" sz="1200" dirty="0">
                <a:latin typeface="Calibri" panose="020F0502020204030204" pitchFamily="34" charset="0"/>
                <a:ea typeface="Calibri" panose="020F0502020204030204" pitchFamily="34" charset="0"/>
                <a:cs typeface="Calibri" panose="020F0502020204030204" pitchFamily="34" charset="0"/>
              </a:rPr>
              <a:t>cartes imprimées et plastifiées afin qu’ils puissent l’emporter dans les communautés locales.</a:t>
            </a:r>
            <a:endParaRPr lang="de-DE" sz="1200" dirty="0">
              <a:latin typeface="Calibri" panose="020F0502020204030204" pitchFamily="34" charset="0"/>
              <a:ea typeface="Calibri" panose="020F0502020204030204" pitchFamily="34" charset="0"/>
              <a:cs typeface="Calibri" panose="020F0502020204030204" pitchFamily="34" charset="0"/>
            </a:endParaRPr>
          </a:p>
        </p:txBody>
      </p:sp>
      <p:sp>
        <p:nvSpPr>
          <p:cNvPr id="24" name="Inhaltsplatzhalter 11">
            <a:extLst>
              <a:ext uri="{FF2B5EF4-FFF2-40B4-BE49-F238E27FC236}">
                <a16:creationId xmlns:a16="http://schemas.microsoft.com/office/drawing/2014/main" id="{E0E18446-26D9-4BF8-ADDA-A3CD52F2D1D4}"/>
              </a:ext>
            </a:extLst>
          </p:cNvPr>
          <p:cNvSpPr txBox="1">
            <a:spLocks/>
          </p:cNvSpPr>
          <p:nvPr/>
        </p:nvSpPr>
        <p:spPr>
          <a:xfrm>
            <a:off x="604841" y="1406143"/>
            <a:ext cx="9482134" cy="324000"/>
          </a:xfrm>
          <a:prstGeom prst="rect">
            <a:avLst/>
          </a:prstGeom>
        </p:spPr>
        <p:txBody>
          <a:bodyPr vert="horz" lIns="0" tIns="0" rIns="0" bIns="0" rtlCol="0">
            <a:noAutofit/>
          </a:bodyPr>
          <a:lstStyle>
            <a:lvl1pPr marL="200467" indent="-200467" algn="l" defTabSz="801866" rtl="0" eaLnBrk="1" latinLnBrk="0" hangingPunct="1">
              <a:lnSpc>
                <a:spcPct val="90000"/>
              </a:lnSpc>
              <a:spcBef>
                <a:spcPts val="877"/>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01400"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002333"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403266"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804199"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205132"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6pPr>
            <a:lvl7pPr marL="2606065"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7pPr>
            <a:lvl8pPr marL="3006998"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8pPr>
            <a:lvl9pPr marL="3407931"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9pPr>
          </a:lstStyle>
          <a:p>
            <a:pPr marL="0" indent="0">
              <a:buNone/>
            </a:pPr>
            <a:endParaRPr lang="de-DE" sz="1600" dirty="0"/>
          </a:p>
        </p:txBody>
      </p:sp>
      <p:sp>
        <p:nvSpPr>
          <p:cNvPr id="26" name="Inhaltsplatzhalter 11">
            <a:extLst>
              <a:ext uri="{FF2B5EF4-FFF2-40B4-BE49-F238E27FC236}">
                <a16:creationId xmlns:a16="http://schemas.microsoft.com/office/drawing/2014/main" id="{04732417-1A38-48A1-8424-7BD5D97AA6D3}"/>
              </a:ext>
            </a:extLst>
          </p:cNvPr>
          <p:cNvSpPr txBox="1">
            <a:spLocks/>
          </p:cNvSpPr>
          <p:nvPr/>
        </p:nvSpPr>
        <p:spPr>
          <a:xfrm>
            <a:off x="604841" y="4042451"/>
            <a:ext cx="9482134" cy="324000"/>
          </a:xfrm>
          <a:prstGeom prst="rect">
            <a:avLst/>
          </a:prstGeom>
        </p:spPr>
        <p:txBody>
          <a:bodyPr vert="horz" lIns="0" tIns="0" rIns="0" bIns="0" rtlCol="0">
            <a:noAutofit/>
          </a:bodyPr>
          <a:lstStyle>
            <a:lvl1pPr marL="200467" indent="-200467" algn="l" defTabSz="801866" rtl="0" eaLnBrk="1" latinLnBrk="0" hangingPunct="1">
              <a:lnSpc>
                <a:spcPct val="90000"/>
              </a:lnSpc>
              <a:spcBef>
                <a:spcPts val="877"/>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01400"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002333"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403266"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804199"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205132"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6pPr>
            <a:lvl7pPr marL="2606065"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7pPr>
            <a:lvl8pPr marL="3006998"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8pPr>
            <a:lvl9pPr marL="3407931"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9pPr>
          </a:lstStyle>
          <a:p>
            <a:pPr marL="0" indent="0">
              <a:buNone/>
            </a:pPr>
            <a:r>
              <a:rPr lang="de-DE" sz="1600" b="1" dirty="0" err="1"/>
              <a:t>Commencer</a:t>
            </a:r>
            <a:endParaRPr lang="de-DE" sz="1600" dirty="0"/>
          </a:p>
        </p:txBody>
      </p:sp>
      <p:sp>
        <p:nvSpPr>
          <p:cNvPr id="27" name="Textfeld 26">
            <a:extLst>
              <a:ext uri="{FF2B5EF4-FFF2-40B4-BE49-F238E27FC236}">
                <a16:creationId xmlns:a16="http://schemas.microsoft.com/office/drawing/2014/main" id="{F8B6F1B3-EB9C-4F8C-9D31-2C020AB6F7E1}"/>
              </a:ext>
            </a:extLst>
          </p:cNvPr>
          <p:cNvSpPr txBox="1"/>
          <p:nvPr/>
        </p:nvSpPr>
        <p:spPr>
          <a:xfrm>
            <a:off x="604841" y="4366451"/>
            <a:ext cx="5715748" cy="759119"/>
          </a:xfrm>
          <a:prstGeom prst="rect">
            <a:avLst/>
          </a:prstGeom>
          <a:noFill/>
        </p:spPr>
        <p:txBody>
          <a:bodyPr wrap="square" lIns="36000" tIns="0" rIns="0" bIns="0">
            <a:spAutoFit/>
          </a:bodyPr>
          <a:lstStyle/>
          <a:p>
            <a:pPr marL="216000" lvl="1" indent="-216000">
              <a:lnSpc>
                <a:spcPts val="1800"/>
              </a:lnSpc>
              <a:spcAft>
                <a:spcPts val="600"/>
              </a:spcAft>
              <a:buFont typeface="Symbol" panose="05050102010706020507" pitchFamily="18" charset="2"/>
              <a:buChar char="-"/>
            </a:pPr>
            <a:r>
              <a:rPr lang="fr-FR" sz="1400" dirty="0">
                <a:latin typeface="Calibri" panose="020F0502020204030204" pitchFamily="34" charset="0"/>
                <a:ea typeface="Calibri" panose="020F0502020204030204" pitchFamily="34" charset="0"/>
                <a:cs typeface="Calibri" panose="020F0502020204030204" pitchFamily="34" charset="0"/>
              </a:rPr>
              <a:t>Seules les images sont montrées aux participants ; </a:t>
            </a:r>
          </a:p>
          <a:p>
            <a:pPr marL="216000" lvl="1" indent="-216000">
              <a:lnSpc>
                <a:spcPts val="1800"/>
              </a:lnSpc>
              <a:spcAft>
                <a:spcPts val="600"/>
              </a:spcAft>
              <a:buFont typeface="Symbol" panose="05050102010706020507" pitchFamily="18" charset="2"/>
              <a:buChar char="-"/>
            </a:pPr>
            <a:r>
              <a:rPr lang="fr-FR" sz="1400" dirty="0">
                <a:latin typeface="Calibri" panose="020F0502020204030204" pitchFamily="34" charset="0"/>
                <a:ea typeface="Calibri" panose="020F0502020204030204" pitchFamily="34" charset="0"/>
                <a:cs typeface="Calibri" panose="020F0502020204030204" pitchFamily="34" charset="0"/>
              </a:rPr>
              <a:t>le texte est destiné à orienter le facilitateur sur ce qu’il peut dire pour expliquer chaque sujet.</a:t>
            </a:r>
            <a:endParaRPr lang="de-DE" sz="1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50442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CD6BFF77-6A1A-4277-9354-1DE2EDFC5C4C}"/>
              </a:ext>
            </a:extLst>
          </p:cNvPr>
          <p:cNvGrpSpPr/>
          <p:nvPr/>
        </p:nvGrpSpPr>
        <p:grpSpPr>
          <a:xfrm>
            <a:off x="604844" y="3467476"/>
            <a:ext cx="9482130" cy="1515375"/>
            <a:chOff x="560388" y="2906713"/>
            <a:chExt cx="8785225" cy="1404000"/>
          </a:xfrm>
        </p:grpSpPr>
        <p:pic>
          <p:nvPicPr>
            <p:cNvPr id="43" name="Image 1" descr="Une image contenant habits, personne, bâtiment, plein air&#10;&#10;Description générée automatiquement">
              <a:extLst>
                <a:ext uri="{FF2B5EF4-FFF2-40B4-BE49-F238E27FC236}">
                  <a16:creationId xmlns:a16="http://schemas.microsoft.com/office/drawing/2014/main" id="{6D564EA8-F947-42F6-9191-856A5F2677E9}"/>
                </a:ext>
              </a:extLst>
            </p:cNvPr>
            <p:cNvPicPr/>
            <p:nvPr/>
          </p:nvPicPr>
          <p:blipFill rotWithShape="1">
            <a:blip r:embed="rId2" cstate="print">
              <a:extLst>
                <a:ext uri="{28A0092B-C50C-407E-A947-70E740481C1C}">
                  <a14:useLocalDpi xmlns:a14="http://schemas.microsoft.com/office/drawing/2010/main" val="0"/>
                </a:ext>
              </a:extLst>
            </a:blip>
            <a:srcRect l="12203" t="4694" r="17655" b="4408"/>
            <a:stretch/>
          </p:blipFill>
          <p:spPr bwMode="auto">
            <a:xfrm>
              <a:off x="1681123" y="2906713"/>
              <a:ext cx="2010337" cy="1404000"/>
            </a:xfrm>
            <a:prstGeom prst="rect">
              <a:avLst/>
            </a:prstGeom>
            <a:noFill/>
            <a:ln>
              <a:noFill/>
            </a:ln>
          </p:spPr>
        </p:pic>
        <p:pic>
          <p:nvPicPr>
            <p:cNvPr id="1030" name="Picture 6" descr="Image 1, Bild">
              <a:extLst>
                <a:ext uri="{FF2B5EF4-FFF2-40B4-BE49-F238E27FC236}">
                  <a16:creationId xmlns:a16="http://schemas.microsoft.com/office/drawing/2014/main" id="{9374E25F-1A96-4D50-A366-C88CDB83FA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41" t="28236" r="-386" b="27872"/>
            <a:stretch/>
          </p:blipFill>
          <p:spPr bwMode="auto">
            <a:xfrm>
              <a:off x="4777540" y="2906713"/>
              <a:ext cx="2220329" cy="1404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3784B98-6D2E-46FE-B7A8-E3724F683B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552" r="8837"/>
            <a:stretch/>
          </p:blipFill>
          <p:spPr bwMode="auto">
            <a:xfrm>
              <a:off x="7072353" y="2906713"/>
              <a:ext cx="2273260" cy="14040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Zone de texte 2, Textfeld">
              <a:extLst>
                <a:ext uri="{FF2B5EF4-FFF2-40B4-BE49-F238E27FC236}">
                  <a16:creationId xmlns:a16="http://schemas.microsoft.com/office/drawing/2014/main" id="{349A975A-128A-4FFA-8369-1D0B8A91F68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94" t="3990" r="10171" b="5569"/>
            <a:stretch/>
          </p:blipFill>
          <p:spPr bwMode="auto">
            <a:xfrm>
              <a:off x="560388" y="2906713"/>
              <a:ext cx="1046253" cy="140400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Zone de texte 2, Textfeld">
              <a:extLst>
                <a:ext uri="{FF2B5EF4-FFF2-40B4-BE49-F238E27FC236}">
                  <a16:creationId xmlns:a16="http://schemas.microsoft.com/office/drawing/2014/main" id="{E1F2CC5E-DAFA-4E8E-B0DB-438ED4AF32E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530" t="3444" r="8582" b="6197"/>
            <a:stretch/>
          </p:blipFill>
          <p:spPr bwMode="auto">
            <a:xfrm>
              <a:off x="3765942" y="2906713"/>
              <a:ext cx="937116" cy="140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uppieren 6">
            <a:extLst>
              <a:ext uri="{FF2B5EF4-FFF2-40B4-BE49-F238E27FC236}">
                <a16:creationId xmlns:a16="http://schemas.microsoft.com/office/drawing/2014/main" id="{188B1B54-96FA-47CF-8969-8F2FFD360ECA}"/>
              </a:ext>
            </a:extLst>
          </p:cNvPr>
          <p:cNvGrpSpPr/>
          <p:nvPr/>
        </p:nvGrpSpPr>
        <p:grpSpPr>
          <a:xfrm>
            <a:off x="604843" y="5236724"/>
            <a:ext cx="9485819" cy="1515375"/>
            <a:chOff x="560387" y="4545013"/>
            <a:chExt cx="8788643" cy="1404000"/>
          </a:xfrm>
        </p:grpSpPr>
        <p:pic>
          <p:nvPicPr>
            <p:cNvPr id="1026" name="Picture 2">
              <a:extLst>
                <a:ext uri="{FF2B5EF4-FFF2-40B4-BE49-F238E27FC236}">
                  <a16:creationId xmlns:a16="http://schemas.microsoft.com/office/drawing/2014/main" id="{F76D05FF-5902-45DA-A870-5A4444DDA10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636" r="919" b="638"/>
            <a:stretch/>
          </p:blipFill>
          <p:spPr bwMode="auto">
            <a:xfrm>
              <a:off x="560387" y="4545013"/>
              <a:ext cx="1960082" cy="14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Grafik 50">
              <a:extLst>
                <a:ext uri="{FF2B5EF4-FFF2-40B4-BE49-F238E27FC236}">
                  <a16:creationId xmlns:a16="http://schemas.microsoft.com/office/drawing/2014/main" id="{507431B0-A808-4BB1-B815-1BEC0D1B1026}"/>
                </a:ext>
              </a:extLst>
            </p:cNvPr>
            <p:cNvPicPr>
              <a:picLocks noChangeAspect="1"/>
            </p:cNvPicPr>
            <p:nvPr/>
          </p:nvPicPr>
          <p:blipFill rotWithShape="1">
            <a:blip r:embed="rId8">
              <a:extLst>
                <a:ext uri="{28A0092B-C50C-407E-A947-70E740481C1C}">
                  <a14:useLocalDpi xmlns:a14="http://schemas.microsoft.com/office/drawing/2010/main" val="0"/>
                </a:ext>
              </a:extLst>
            </a:blip>
            <a:srcRect r="1443"/>
            <a:stretch/>
          </p:blipFill>
          <p:spPr>
            <a:xfrm>
              <a:off x="2570249" y="4545013"/>
              <a:ext cx="4332335" cy="1404000"/>
            </a:xfrm>
            <a:prstGeom prst="rect">
              <a:avLst/>
            </a:prstGeom>
          </p:spPr>
        </p:pic>
        <p:pic>
          <p:nvPicPr>
            <p:cNvPr id="53" name="Grafik 52">
              <a:extLst>
                <a:ext uri="{FF2B5EF4-FFF2-40B4-BE49-F238E27FC236}">
                  <a16:creationId xmlns:a16="http://schemas.microsoft.com/office/drawing/2014/main" id="{9B5E91D2-B4AC-438D-B3ED-0995369FE744}"/>
                </a:ext>
              </a:extLst>
            </p:cNvPr>
            <p:cNvPicPr>
              <a:picLocks noChangeAspect="1"/>
            </p:cNvPicPr>
            <p:nvPr/>
          </p:nvPicPr>
          <p:blipFill rotWithShape="1">
            <a:blip r:embed="rId9">
              <a:extLst>
                <a:ext uri="{28A0092B-C50C-407E-A947-70E740481C1C}">
                  <a14:useLocalDpi xmlns:a14="http://schemas.microsoft.com/office/drawing/2010/main" val="0"/>
                </a:ext>
              </a:extLst>
            </a:blip>
            <a:srcRect l="8135" r="14931"/>
            <a:stretch/>
          </p:blipFill>
          <p:spPr>
            <a:xfrm>
              <a:off x="6952363" y="4545013"/>
              <a:ext cx="2396667" cy="1404000"/>
            </a:xfrm>
            <a:prstGeom prst="rect">
              <a:avLst/>
            </a:prstGeom>
          </p:spPr>
        </p:pic>
      </p:grpSp>
      <p:sp>
        <p:nvSpPr>
          <p:cNvPr id="2" name="Titel 1">
            <a:extLst>
              <a:ext uri="{FF2B5EF4-FFF2-40B4-BE49-F238E27FC236}">
                <a16:creationId xmlns:a16="http://schemas.microsoft.com/office/drawing/2014/main" id="{141037D7-5D63-4A04-B102-D79ECBEB76AB}"/>
              </a:ext>
            </a:extLst>
          </p:cNvPr>
          <p:cNvSpPr>
            <a:spLocks noGrp="1"/>
          </p:cNvSpPr>
          <p:nvPr>
            <p:ph type="title"/>
          </p:nvPr>
        </p:nvSpPr>
        <p:spPr/>
        <p:txBody>
          <a:bodyPr lIns="612000"/>
          <a:lstStyle/>
          <a:p>
            <a:r>
              <a:rPr lang="fr-FR" dirty="0"/>
              <a:t>Le processus de collaboration avec les communautés locales en Côte d</a:t>
            </a:r>
            <a:r>
              <a:rPr lang="de-DE" dirty="0"/>
              <a:t>’</a:t>
            </a:r>
            <a:r>
              <a:rPr lang="fr-FR" dirty="0"/>
              <a:t>Ivoire</a:t>
            </a:r>
            <a:endParaRPr lang="de-DE" dirty="0"/>
          </a:p>
        </p:txBody>
      </p:sp>
      <p:sp>
        <p:nvSpPr>
          <p:cNvPr id="3" name="Textplatzhalter 2">
            <a:extLst>
              <a:ext uri="{FF2B5EF4-FFF2-40B4-BE49-F238E27FC236}">
                <a16:creationId xmlns:a16="http://schemas.microsoft.com/office/drawing/2014/main" id="{9619A862-6FB4-4E79-B9B9-5E41D03F6284}"/>
              </a:ext>
            </a:extLst>
          </p:cNvPr>
          <p:cNvSpPr>
            <a:spLocks noGrp="1"/>
          </p:cNvSpPr>
          <p:nvPr>
            <p:ph type="body" sz="quarter" idx="10"/>
          </p:nvPr>
        </p:nvSpPr>
        <p:spPr/>
        <p:txBody>
          <a:bodyPr/>
          <a:lstStyle/>
          <a:p>
            <a:r>
              <a:rPr lang="de-DE" dirty="0" err="1"/>
              <a:t>Impressions</a:t>
            </a:r>
            <a:endParaRPr lang="de-DE" dirty="0"/>
          </a:p>
        </p:txBody>
      </p:sp>
      <p:grpSp>
        <p:nvGrpSpPr>
          <p:cNvPr id="9" name="Gruppieren 8">
            <a:extLst>
              <a:ext uri="{FF2B5EF4-FFF2-40B4-BE49-F238E27FC236}">
                <a16:creationId xmlns:a16="http://schemas.microsoft.com/office/drawing/2014/main" id="{CDF12839-5661-4FD9-B12E-63F395277586}"/>
              </a:ext>
            </a:extLst>
          </p:cNvPr>
          <p:cNvGrpSpPr/>
          <p:nvPr/>
        </p:nvGrpSpPr>
        <p:grpSpPr>
          <a:xfrm>
            <a:off x="607228" y="1708173"/>
            <a:ext cx="9479743" cy="1524059"/>
            <a:chOff x="562599" y="1268413"/>
            <a:chExt cx="8783014" cy="1412046"/>
          </a:xfrm>
        </p:grpSpPr>
        <p:pic>
          <p:nvPicPr>
            <p:cNvPr id="40" name="Grafik 39">
              <a:extLst>
                <a:ext uri="{FF2B5EF4-FFF2-40B4-BE49-F238E27FC236}">
                  <a16:creationId xmlns:a16="http://schemas.microsoft.com/office/drawing/2014/main" id="{781A4DD0-C0EC-443D-8D2B-F7AC2396AD4B}"/>
                </a:ext>
              </a:extLst>
            </p:cNvPr>
            <p:cNvPicPr>
              <a:picLocks noChangeAspect="1"/>
            </p:cNvPicPr>
            <p:nvPr/>
          </p:nvPicPr>
          <p:blipFill rotWithShape="1">
            <a:blip r:embed="rId10">
              <a:extLst>
                <a:ext uri="{28A0092B-C50C-407E-A947-70E740481C1C}">
                  <a14:useLocalDpi xmlns:a14="http://schemas.microsoft.com/office/drawing/2010/main" val="0"/>
                </a:ext>
              </a:extLst>
            </a:blip>
            <a:srcRect l="7847" r="11052"/>
            <a:stretch/>
          </p:blipFill>
          <p:spPr>
            <a:xfrm>
              <a:off x="562599" y="1268413"/>
              <a:ext cx="2463498" cy="1404000"/>
            </a:xfrm>
            <a:prstGeom prst="rect">
              <a:avLst/>
            </a:prstGeom>
          </p:spPr>
        </p:pic>
        <p:pic>
          <p:nvPicPr>
            <p:cNvPr id="1028" name="Picture 4">
              <a:extLst>
                <a:ext uri="{FF2B5EF4-FFF2-40B4-BE49-F238E27FC236}">
                  <a16:creationId xmlns:a16="http://schemas.microsoft.com/office/drawing/2014/main" id="{75349F9E-9415-4F2C-B941-62ECA0EC80B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768" r="3978" b="4818"/>
            <a:stretch/>
          </p:blipFill>
          <p:spPr bwMode="auto">
            <a:xfrm>
              <a:off x="4985779" y="1268413"/>
              <a:ext cx="3080362" cy="1404000"/>
            </a:xfrm>
            <a:prstGeom prst="rect">
              <a:avLst/>
            </a:prstGeom>
            <a:noFill/>
            <a:extLst>
              <a:ext uri="{909E8E84-426E-40DD-AFC4-6F175D3DCCD1}">
                <a14:hiddenFill xmlns:a14="http://schemas.microsoft.com/office/drawing/2010/main">
                  <a:solidFill>
                    <a:srgbClr val="FFFFFF"/>
                  </a:solidFill>
                </a14:hiddenFill>
              </a:ext>
            </a:extLst>
          </p:spPr>
        </p:pic>
        <p:pic>
          <p:nvPicPr>
            <p:cNvPr id="45" name="Grafik 44">
              <a:extLst>
                <a:ext uri="{FF2B5EF4-FFF2-40B4-BE49-F238E27FC236}">
                  <a16:creationId xmlns:a16="http://schemas.microsoft.com/office/drawing/2014/main" id="{61D2ADF8-3132-4485-B28C-93B293A846B6}"/>
                </a:ext>
              </a:extLst>
            </p:cNvPr>
            <p:cNvPicPr>
              <a:picLocks noChangeAspect="1"/>
            </p:cNvPicPr>
            <p:nvPr/>
          </p:nvPicPr>
          <p:blipFill rotWithShape="1">
            <a:blip r:embed="rId12">
              <a:extLst>
                <a:ext uri="{28A0092B-C50C-407E-A947-70E740481C1C}">
                  <a14:useLocalDpi xmlns:a14="http://schemas.microsoft.com/office/drawing/2010/main" val="0"/>
                </a:ext>
              </a:extLst>
            </a:blip>
            <a:srcRect r="11993"/>
            <a:stretch/>
          </p:blipFill>
          <p:spPr>
            <a:xfrm>
              <a:off x="8109983" y="1276459"/>
              <a:ext cx="1235630" cy="1404000"/>
            </a:xfrm>
            <a:prstGeom prst="rect">
              <a:avLst/>
            </a:prstGeom>
          </p:spPr>
        </p:pic>
        <p:pic>
          <p:nvPicPr>
            <p:cNvPr id="6" name="Grafik 5">
              <a:extLst>
                <a:ext uri="{FF2B5EF4-FFF2-40B4-BE49-F238E27FC236}">
                  <a16:creationId xmlns:a16="http://schemas.microsoft.com/office/drawing/2014/main" id="{8E84D081-AE5E-482C-B0D0-134B162B745B}"/>
                </a:ext>
              </a:extLst>
            </p:cNvPr>
            <p:cNvPicPr>
              <a:picLocks noChangeAspect="1"/>
            </p:cNvPicPr>
            <p:nvPr/>
          </p:nvPicPr>
          <p:blipFill rotWithShape="1">
            <a:blip r:embed="rId13"/>
            <a:srcRect l="5147" b="5147"/>
            <a:stretch/>
          </p:blipFill>
          <p:spPr>
            <a:xfrm>
              <a:off x="3069938" y="1276459"/>
              <a:ext cx="1872000" cy="1404000"/>
            </a:xfrm>
            <a:prstGeom prst="rect">
              <a:avLst/>
            </a:prstGeom>
          </p:spPr>
        </p:pic>
      </p:grpSp>
    </p:spTree>
    <p:extLst>
      <p:ext uri="{BB962C8B-B14F-4D97-AF65-F5344CB8AC3E}">
        <p14:creationId xmlns:p14="http://schemas.microsoft.com/office/powerpoint/2010/main" val="2071677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ihandform: Form 17">
            <a:extLst>
              <a:ext uri="{FF2B5EF4-FFF2-40B4-BE49-F238E27FC236}">
                <a16:creationId xmlns:a16="http://schemas.microsoft.com/office/drawing/2014/main" id="{B03BC67E-9D8E-4695-8F08-7673163C9BE0}"/>
              </a:ext>
            </a:extLst>
          </p:cNvPr>
          <p:cNvSpPr/>
          <p:nvPr/>
        </p:nvSpPr>
        <p:spPr>
          <a:xfrm>
            <a:off x="4294726" y="4153050"/>
            <a:ext cx="5792245" cy="2376275"/>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216000" anchor="t" anchorCtr="0">
            <a:noAutofit/>
          </a:bodyPr>
          <a:lstStyle/>
          <a:p>
            <a:pPr>
              <a:lnSpc>
                <a:spcPts val="1500"/>
              </a:lnSpc>
              <a:spcAft>
                <a:spcPts val="300"/>
              </a:spcAft>
            </a:pP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Sur l’image, nous voyons des plantes, des animaux il y a des microbes et nous vivons avec eux dans nos villages, nos cases et dans nos forêts/savanes. Ce sont des ressources vivantes. </a:t>
            </a:r>
            <a:b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Mais nous voyons aussi des ressources qui sont appelées non vivantes telle que l’eau, la terre les montagnes etc. Pendant ces 2 jours nous allons échanger sur les plantes, les animaux et les microbes. </a:t>
            </a:r>
          </a:p>
          <a:p>
            <a:pPr>
              <a:lnSpc>
                <a:spcPts val="1500"/>
              </a:lnSpc>
              <a:spcAft>
                <a:spcPts val="300"/>
              </a:spcAft>
            </a:pP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Nous constatons aussi que ces plantes, les animaux, microbes se trouvent partout (dans l’eau, </a:t>
            </a:r>
            <a:b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les plantations, les champs, les montagnes, la forêt, la savane, le ciel…) </a:t>
            </a:r>
          </a:p>
          <a:p>
            <a:pPr>
              <a:lnSpc>
                <a:spcPts val="1500"/>
              </a:lnSpc>
              <a:spcAft>
                <a:spcPts val="300"/>
              </a:spcAft>
            </a:pP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La disponibilité ou non de ces ressources est un sujet très important dont nous parlerons.</a:t>
            </a:r>
          </a:p>
        </p:txBody>
      </p:sp>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lIns="612000"/>
          <a:lstStyle/>
          <a:p>
            <a:r>
              <a:rPr lang="fr-FR" b="1" spc="-11" dirty="0">
                <a:solidFill>
                  <a:schemeClr val="accent3"/>
                </a:solidFill>
              </a:rPr>
              <a:t>④</a:t>
            </a:r>
            <a:r>
              <a:rPr lang="fr-FR" spc="-11" dirty="0"/>
              <a:t> </a:t>
            </a:r>
            <a:r>
              <a:rPr lang="fr-FR" dirty="0"/>
              <a:t>Les cartes illustrées ou Boîte à images sur l’APA</a:t>
            </a:r>
            <a:endParaRPr lang="fr-FR" b="1" dirty="0"/>
          </a:p>
        </p:txBody>
      </p:sp>
      <p:sp>
        <p:nvSpPr>
          <p:cNvPr id="22" name="Inhaltsplatzhalter 12">
            <a:extLst>
              <a:ext uri="{FF2B5EF4-FFF2-40B4-BE49-F238E27FC236}">
                <a16:creationId xmlns:a16="http://schemas.microsoft.com/office/drawing/2014/main" id="{B4C88C5A-951B-460F-B09B-725ED6295DCA}"/>
              </a:ext>
            </a:extLst>
          </p:cNvPr>
          <p:cNvSpPr>
            <a:spLocks noGrp="1"/>
          </p:cNvSpPr>
          <p:nvPr>
            <p:ph type="body" sz="quarter" idx="10"/>
          </p:nvPr>
        </p:nvSpPr>
        <p:spPr>
          <a:xfrm>
            <a:off x="4031342" y="1407455"/>
            <a:ext cx="4751388" cy="360000"/>
          </a:xfrm>
        </p:spPr>
        <p:txBody>
          <a:bodyPr wrap="square" lIns="252000">
            <a:noAutofit/>
          </a:bodyPr>
          <a:lstStyle/>
          <a:p>
            <a:pPr marL="0" indent="0">
              <a:lnSpc>
                <a:spcPts val="2000"/>
              </a:lnSpc>
              <a:spcBef>
                <a:spcPts val="600"/>
              </a:spcBef>
              <a:spcAft>
                <a:spcPts val="600"/>
              </a:spcAft>
              <a:buNone/>
            </a:pPr>
            <a:r>
              <a:rPr lang="fr-FR" sz="1200" b="1" dirty="0"/>
              <a:t>Questions du modérateur et Réponses des participants</a:t>
            </a:r>
          </a:p>
        </p:txBody>
      </p:sp>
      <p:sp>
        <p:nvSpPr>
          <p:cNvPr id="19" name="Inhaltsplatzhalter 12">
            <a:extLst>
              <a:ext uri="{FF2B5EF4-FFF2-40B4-BE49-F238E27FC236}">
                <a16:creationId xmlns:a16="http://schemas.microsoft.com/office/drawing/2014/main" id="{4E712A25-941D-4BA5-99D6-58A26A536DAA}"/>
              </a:ext>
            </a:extLst>
          </p:cNvPr>
          <p:cNvSpPr txBox="1">
            <a:spLocks/>
          </p:cNvSpPr>
          <p:nvPr/>
        </p:nvSpPr>
        <p:spPr>
          <a:xfrm>
            <a:off x="4024837" y="3829050"/>
            <a:ext cx="4730433" cy="324000"/>
          </a:xfrm>
          <a:prstGeom prst="rect">
            <a:avLst/>
          </a:prstGeom>
        </p:spPr>
        <p:txBody>
          <a:bodyPr vert="horz" wrap="square" lIns="252000" tIns="0" rIns="0" bIns="0" numCol="1" rtlCol="0">
            <a:noAutofit/>
          </a:bodyPr>
          <a:lstStyle>
            <a:lvl1pPr marL="200467" indent="-200467" algn="l" defTabSz="801866" rtl="0" eaLnBrk="1" latinLnBrk="0" hangingPunct="1">
              <a:lnSpc>
                <a:spcPct val="90000"/>
              </a:lnSpc>
              <a:spcBef>
                <a:spcPts val="877"/>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01400"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002333"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403266"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804199"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205132"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6pPr>
            <a:lvl7pPr marL="2606065"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7pPr>
            <a:lvl8pPr marL="3006998"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8pPr>
            <a:lvl9pPr marL="3407931"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9pPr>
          </a:lstStyle>
          <a:p>
            <a:pPr marL="0" indent="0">
              <a:lnSpc>
                <a:spcPts val="2000"/>
              </a:lnSpc>
              <a:spcBef>
                <a:spcPts val="600"/>
              </a:spcBef>
              <a:spcAft>
                <a:spcPts val="600"/>
              </a:spcAft>
              <a:buNone/>
            </a:pPr>
            <a:r>
              <a:rPr lang="fr-FR" sz="1200" b="1" dirty="0"/>
              <a:t>Explication/Interprétation de la carte par le modérateur</a:t>
            </a:r>
          </a:p>
        </p:txBody>
      </p:sp>
      <p:sp>
        <p:nvSpPr>
          <p:cNvPr id="24" name="Freihandform: Form 23">
            <a:extLst>
              <a:ext uri="{FF2B5EF4-FFF2-40B4-BE49-F238E27FC236}">
                <a16:creationId xmlns:a16="http://schemas.microsoft.com/office/drawing/2014/main" id="{C857FBBD-663B-442B-8E3F-8DD9CA8E20DE}"/>
              </a:ext>
            </a:extLst>
          </p:cNvPr>
          <p:cNvSpPr/>
          <p:nvPr/>
        </p:nvSpPr>
        <p:spPr>
          <a:xfrm>
            <a:off x="4024776" y="1762044"/>
            <a:ext cx="6062138" cy="324943"/>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40000"/>
              <a:lumOff val="6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2000" tIns="72000" rIns="108000" bIns="72000" numCol="1" spcCol="1270" anchor="t" anchorCtr="0">
            <a:spAutoFit/>
          </a:bodyPr>
          <a:lstStyle/>
          <a:p>
            <a:pPr>
              <a:lnSpc>
                <a:spcPts val="1400"/>
              </a:lnSpc>
              <a:spcAft>
                <a:spcPts val="6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Qui pourrait nous décrire ce qu’il y a sur cette image ?</a:t>
            </a:r>
          </a:p>
        </p:txBody>
      </p:sp>
      <p:sp>
        <p:nvSpPr>
          <p:cNvPr id="11" name="Freihandform: Form 10">
            <a:extLst>
              <a:ext uri="{FF2B5EF4-FFF2-40B4-BE49-F238E27FC236}">
                <a16:creationId xmlns:a16="http://schemas.microsoft.com/office/drawing/2014/main" id="{2F682829-C47F-41D1-A45F-D23AC3769438}"/>
              </a:ext>
            </a:extLst>
          </p:cNvPr>
          <p:cNvSpPr/>
          <p:nvPr/>
        </p:nvSpPr>
        <p:spPr>
          <a:xfrm>
            <a:off x="4024776" y="2142992"/>
            <a:ext cx="6062138" cy="324943"/>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40000"/>
              <a:lumOff val="6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2000" tIns="72000" rIns="108000" bIns="72000" numCol="1" spcCol="1270" anchor="t" anchorCtr="0">
            <a:spAutoFit/>
          </a:bodyPr>
          <a:lstStyle/>
          <a:p>
            <a:pPr>
              <a:lnSpc>
                <a:spcPts val="1400"/>
              </a:lnSpc>
              <a:spcAft>
                <a:spcPts val="6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Est-ce qu’on peut trouver toutes les choses qui figurent sur cette image dans votre village ? </a:t>
            </a:r>
          </a:p>
        </p:txBody>
      </p:sp>
      <p:sp>
        <p:nvSpPr>
          <p:cNvPr id="12" name="Freihandform: Form 11">
            <a:extLst>
              <a:ext uri="{FF2B5EF4-FFF2-40B4-BE49-F238E27FC236}">
                <a16:creationId xmlns:a16="http://schemas.microsoft.com/office/drawing/2014/main" id="{EACDEDFA-A651-40A8-9658-906E1BF0D70A}"/>
              </a:ext>
            </a:extLst>
          </p:cNvPr>
          <p:cNvSpPr/>
          <p:nvPr/>
        </p:nvSpPr>
        <p:spPr>
          <a:xfrm>
            <a:off x="4024776" y="2534100"/>
            <a:ext cx="6062138" cy="504479"/>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40000"/>
              <a:lumOff val="6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2000" tIns="72000" rIns="108000" bIns="72000" numCol="1" spcCol="1270" anchor="t" anchorCtr="0">
            <a:spAutoFit/>
          </a:bodyPr>
          <a:lstStyle/>
          <a:p>
            <a:pPr>
              <a:lnSpc>
                <a:spcPts val="1400"/>
              </a:lnSpc>
              <a:spcAft>
                <a:spcPts val="6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Est-ce que la disponibilité de ces ressources a changé dans vos villages durant ces dernières années ? </a:t>
            </a:r>
          </a:p>
        </p:txBody>
      </p:sp>
      <p:sp>
        <p:nvSpPr>
          <p:cNvPr id="13" name="Freihandform: Form 12">
            <a:extLst>
              <a:ext uri="{FF2B5EF4-FFF2-40B4-BE49-F238E27FC236}">
                <a16:creationId xmlns:a16="http://schemas.microsoft.com/office/drawing/2014/main" id="{DA34B270-1E2B-4BCA-A05A-6FC9D0B54FD7}"/>
              </a:ext>
            </a:extLst>
          </p:cNvPr>
          <p:cNvSpPr/>
          <p:nvPr/>
        </p:nvSpPr>
        <p:spPr>
          <a:xfrm>
            <a:off x="4024776" y="3104744"/>
            <a:ext cx="6062138" cy="324943"/>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40000"/>
              <a:lumOff val="6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2000" tIns="72000" rIns="108000" bIns="72000" numCol="1" spcCol="1270" anchor="t" anchorCtr="0">
            <a:spAutoFit/>
          </a:bodyPr>
          <a:lstStyle/>
          <a:p>
            <a:pPr>
              <a:lnSpc>
                <a:spcPts val="1400"/>
              </a:lnSpc>
              <a:spcAft>
                <a:spcPts val="6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Comment cela a-t-elle changé ? </a:t>
            </a:r>
          </a:p>
        </p:txBody>
      </p:sp>
      <p:pic>
        <p:nvPicPr>
          <p:cNvPr id="14" name="Grafik 13">
            <a:extLst>
              <a:ext uri="{FF2B5EF4-FFF2-40B4-BE49-F238E27FC236}">
                <a16:creationId xmlns:a16="http://schemas.microsoft.com/office/drawing/2014/main" id="{68212673-34BF-41F0-89DB-3AF6C2A29E92}"/>
              </a:ext>
            </a:extLst>
          </p:cNvPr>
          <p:cNvPicPr>
            <a:picLocks noChangeAspect="1"/>
          </p:cNvPicPr>
          <p:nvPr/>
        </p:nvPicPr>
        <p:blipFill>
          <a:blip r:embed="rId2"/>
          <a:stretch>
            <a:fillRect/>
          </a:stretch>
        </p:blipFill>
        <p:spPr>
          <a:xfrm>
            <a:off x="604837" y="1393891"/>
            <a:ext cx="3420000" cy="4615940"/>
          </a:xfrm>
          <a:prstGeom prst="rect">
            <a:avLst/>
          </a:prstGeom>
        </p:spPr>
      </p:pic>
    </p:spTree>
    <p:extLst>
      <p:ext uri="{BB962C8B-B14F-4D97-AF65-F5344CB8AC3E}">
        <p14:creationId xmlns:p14="http://schemas.microsoft.com/office/powerpoint/2010/main" val="2213943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ihandform: Form 17">
            <a:extLst>
              <a:ext uri="{FF2B5EF4-FFF2-40B4-BE49-F238E27FC236}">
                <a16:creationId xmlns:a16="http://schemas.microsoft.com/office/drawing/2014/main" id="{B03BC67E-9D8E-4695-8F08-7673163C9BE0}"/>
              </a:ext>
            </a:extLst>
          </p:cNvPr>
          <p:cNvSpPr/>
          <p:nvPr/>
        </p:nvSpPr>
        <p:spPr>
          <a:xfrm>
            <a:off x="672006" y="4121999"/>
            <a:ext cx="9414965" cy="2645513"/>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2" spcCol="360000" anchor="t" anchorCtr="0">
            <a:noAutofit/>
          </a:bodyPr>
          <a:lstStyle/>
          <a:p>
            <a:pPr>
              <a:lnSpc>
                <a:spcPts val="1500"/>
              </a:lnSpc>
              <a:spcAft>
                <a:spcPts val="300"/>
              </a:spcAft>
            </a:pP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On peut ajouter aussi ce sont les feuilles qui ont été ramenées du champ qui sont préparées comme remède ou médicament pour soigner l’homme qui est couché malade sur l’image. On peut même voire qu’il est en train de boire ce médicament.</a:t>
            </a:r>
          </a:p>
          <a:p>
            <a:pPr>
              <a:lnSpc>
                <a:spcPts val="1500"/>
              </a:lnSpc>
              <a:spcAft>
                <a:spcPts val="300"/>
              </a:spcAft>
            </a:pP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Les enfants observent ce que les adultes font, c’est peut-être ainsi que les connaissances traditionnelles sur les plantes sont transmises aux enfants.</a:t>
            </a:r>
          </a:p>
          <a:p>
            <a:pPr>
              <a:lnSpc>
                <a:spcPts val="1500"/>
              </a:lnSpc>
              <a:spcAft>
                <a:spcPts val="300"/>
              </a:spcAft>
            </a:pP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Avec cette image, nous retenons que la vie des communautés locales </a:t>
            </a:r>
            <a:b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est très liée et dépend des ressources qui sont sur leur territoire. </a:t>
            </a:r>
            <a:b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Ces ressources leur servent d’alimentation, de médicament traditionnel, de nourriture pour les animaux domestiques.</a:t>
            </a:r>
          </a:p>
          <a:p>
            <a:pPr>
              <a:lnSpc>
                <a:spcPts val="1500"/>
              </a:lnSpc>
              <a:spcAft>
                <a:spcPts val="300"/>
              </a:spcAft>
            </a:pPr>
            <a:endPar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nSpc>
                <a:spcPts val="1500"/>
              </a:lnSpc>
              <a:spcAft>
                <a:spcPts val="300"/>
              </a:spcAft>
            </a:pPr>
            <a:endPar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nSpc>
                <a:spcPts val="1500"/>
              </a:lnSpc>
              <a:spcAft>
                <a:spcPts val="300"/>
              </a:spcAft>
            </a:pPr>
            <a:endPar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nSpc>
                <a:spcPts val="1500"/>
              </a:lnSpc>
              <a:spcAft>
                <a:spcPts val="3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Vous, communautés locales, vous détenez de très grandes et très </a:t>
            </a:r>
            <a:r>
              <a:rPr lang="fr-FR" sz="1200" spc="-10" dirty="0" err="1">
                <a:solidFill>
                  <a:schemeClr val="tx1"/>
                </a:solidFill>
                <a:latin typeface="Calibri" panose="020F0502020204030204" pitchFamily="34" charset="0"/>
                <a:ea typeface="Calibri" panose="020F0502020204030204" pitchFamily="34" charset="0"/>
                <a:cs typeface="Calibri" panose="020F0502020204030204" pitchFamily="34" charset="0"/>
              </a:rPr>
              <a:t>impor-tantes</a:t>
            </a: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 connaissances sur ces ressources, le lieu où elles se trouvent, leur mode de vie, leur mode de cueillette, leur vertu ou encore leur utilisation. Vos connaissances vous sont transmises par vos parents, des détenteurs de connaissance, des ainés, également par l’observation et l’utilisation quotidienne des ressources.</a:t>
            </a:r>
          </a:p>
          <a:p>
            <a:pPr>
              <a:lnSpc>
                <a:spcPts val="1500"/>
              </a:lnSpc>
              <a:spcAft>
                <a:spcPts val="3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Ces connaissances sont généralement appelées des </a:t>
            </a:r>
            <a:r>
              <a:rPr lang="fr-FR" sz="1200" b="1" spc="-10" dirty="0">
                <a:solidFill>
                  <a:schemeClr val="tx1"/>
                </a:solidFill>
                <a:latin typeface="Calibri" panose="020F0502020204030204" pitchFamily="34" charset="0"/>
                <a:ea typeface="Calibri" panose="020F0502020204030204" pitchFamily="34" charset="0"/>
                <a:cs typeface="Calibri" panose="020F0502020204030204" pitchFamily="34" charset="0"/>
              </a:rPr>
              <a:t>connaissances traditionnelles</a:t>
            </a: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nSpc>
                <a:spcPts val="1500"/>
              </a:lnSpc>
              <a:spcAft>
                <a:spcPts val="3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Nous venons de voire que vous communautés locales êtes entourés de plantes, les animaux… avec lesquels vous vivez au quotidien et qui vous sont très utiles. De ces ressources, vous détenez d’importantes </a:t>
            </a:r>
            <a:r>
              <a:rPr lang="fr-FR" sz="1200" spc="-10" dirty="0" err="1">
                <a:solidFill>
                  <a:schemeClr val="tx1"/>
                </a:solidFill>
                <a:latin typeface="Calibri" panose="020F0502020204030204" pitchFamily="34" charset="0"/>
                <a:ea typeface="Calibri" panose="020F0502020204030204" pitchFamily="34" charset="0"/>
                <a:cs typeface="Calibri" panose="020F0502020204030204" pitchFamily="34" charset="0"/>
              </a:rPr>
              <a:t>connais-sances</a:t>
            </a: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 traditionnelles.  Mais savez-vous que ce ne sont pas uniquement les communautés locales qui s’intéressent à ces ressources et à ces connaissances ?</a:t>
            </a:r>
          </a:p>
        </p:txBody>
      </p:sp>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lIns="612000"/>
          <a:lstStyle/>
          <a:p>
            <a:r>
              <a:rPr lang="fr-FR" b="1" spc="-11" dirty="0">
                <a:solidFill>
                  <a:schemeClr val="accent3"/>
                </a:solidFill>
              </a:rPr>
              <a:t>④</a:t>
            </a:r>
            <a:r>
              <a:rPr lang="fr-FR" spc="-11" dirty="0"/>
              <a:t> </a:t>
            </a:r>
            <a:r>
              <a:rPr lang="fr-FR" dirty="0"/>
              <a:t>Les cartes illustrées ou Boîte à images sur l’APA</a:t>
            </a:r>
            <a:endParaRPr lang="fr-FR" b="1" dirty="0"/>
          </a:p>
        </p:txBody>
      </p:sp>
      <p:sp>
        <p:nvSpPr>
          <p:cNvPr id="19" name="Inhaltsplatzhalter 12">
            <a:extLst>
              <a:ext uri="{FF2B5EF4-FFF2-40B4-BE49-F238E27FC236}">
                <a16:creationId xmlns:a16="http://schemas.microsoft.com/office/drawing/2014/main" id="{4E712A25-941D-4BA5-99D6-58A26A536DAA}"/>
              </a:ext>
            </a:extLst>
          </p:cNvPr>
          <p:cNvSpPr txBox="1">
            <a:spLocks/>
          </p:cNvSpPr>
          <p:nvPr/>
        </p:nvSpPr>
        <p:spPr>
          <a:xfrm>
            <a:off x="672006" y="3879066"/>
            <a:ext cx="4730433" cy="184922"/>
          </a:xfrm>
          <a:prstGeom prst="rect">
            <a:avLst/>
          </a:prstGeom>
        </p:spPr>
        <p:txBody>
          <a:bodyPr vert="horz" wrap="square" lIns="0" tIns="0" rIns="0" bIns="0" rtlCol="0">
            <a:spAutoFit/>
          </a:bodyPr>
          <a:lstStyle>
            <a:lvl1pPr marL="200467" indent="-200467" algn="l" defTabSz="801866" rtl="0" eaLnBrk="1" latinLnBrk="0" hangingPunct="1">
              <a:lnSpc>
                <a:spcPct val="90000"/>
              </a:lnSpc>
              <a:spcBef>
                <a:spcPts val="877"/>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01400"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002333"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403266"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804199"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205132"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6pPr>
            <a:lvl7pPr marL="2606065"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7pPr>
            <a:lvl8pPr marL="3006998"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8pPr>
            <a:lvl9pPr marL="3407931"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9pPr>
          </a:lstStyle>
          <a:p>
            <a:pPr marL="0" indent="0">
              <a:lnSpc>
                <a:spcPts val="1500"/>
              </a:lnSpc>
              <a:spcBef>
                <a:spcPts val="0"/>
              </a:spcBef>
              <a:spcAft>
                <a:spcPts val="300"/>
              </a:spcAft>
              <a:buNone/>
            </a:pPr>
            <a:r>
              <a:rPr lang="fr-FR" sz="1200" b="1" dirty="0"/>
              <a:t>Explication/Interprétation de la carte par le modérateur</a:t>
            </a:r>
          </a:p>
        </p:txBody>
      </p:sp>
      <p:sp>
        <p:nvSpPr>
          <p:cNvPr id="24" name="Freihandform: Form 23">
            <a:extLst>
              <a:ext uri="{FF2B5EF4-FFF2-40B4-BE49-F238E27FC236}">
                <a16:creationId xmlns:a16="http://schemas.microsoft.com/office/drawing/2014/main" id="{C857FBBD-663B-442B-8E3F-8DD9CA8E20DE}"/>
              </a:ext>
            </a:extLst>
          </p:cNvPr>
          <p:cNvSpPr/>
          <p:nvPr/>
        </p:nvSpPr>
        <p:spPr>
          <a:xfrm>
            <a:off x="4024836" y="1762045"/>
            <a:ext cx="6062135" cy="324943"/>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40000"/>
              <a:lumOff val="6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2000" tIns="72000" rIns="108000" bIns="72000" numCol="1" spcCol="1270" anchor="t" anchorCtr="0">
            <a:spAutoFit/>
          </a:bodyPr>
          <a:lstStyle/>
          <a:p>
            <a:pPr>
              <a:lnSpc>
                <a:spcPts val="1400"/>
              </a:lnSpc>
              <a:spcAft>
                <a:spcPts val="6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Décrivez cette image selon votre compréhension</a:t>
            </a:r>
          </a:p>
        </p:txBody>
      </p:sp>
      <p:sp>
        <p:nvSpPr>
          <p:cNvPr id="11" name="Freihandform: Form 10">
            <a:extLst>
              <a:ext uri="{FF2B5EF4-FFF2-40B4-BE49-F238E27FC236}">
                <a16:creationId xmlns:a16="http://schemas.microsoft.com/office/drawing/2014/main" id="{2F682829-C47F-41D1-A45F-D23AC3769438}"/>
              </a:ext>
            </a:extLst>
          </p:cNvPr>
          <p:cNvSpPr/>
          <p:nvPr/>
        </p:nvSpPr>
        <p:spPr>
          <a:xfrm>
            <a:off x="4024836" y="2143121"/>
            <a:ext cx="6062135" cy="504479"/>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40000"/>
              <a:lumOff val="6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2000" tIns="72000" rIns="108000" bIns="72000" numCol="1" spcCol="1270" anchor="t" anchorCtr="0">
            <a:spAutoFit/>
          </a:bodyPr>
          <a:lstStyle/>
          <a:p>
            <a:pPr>
              <a:lnSpc>
                <a:spcPts val="1400"/>
              </a:lnSpc>
              <a:spcAft>
                <a:spcPts val="6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Et vous, dans votre village, en quoi est-ce que vous utilisez les plantes, les animaux, les autres ressources vivantes dans votre vie quotidienne ? </a:t>
            </a:r>
          </a:p>
        </p:txBody>
      </p:sp>
      <p:sp>
        <p:nvSpPr>
          <p:cNvPr id="12" name="Freihandform: Form 11">
            <a:extLst>
              <a:ext uri="{FF2B5EF4-FFF2-40B4-BE49-F238E27FC236}">
                <a16:creationId xmlns:a16="http://schemas.microsoft.com/office/drawing/2014/main" id="{EACDEDFA-A651-40A8-9658-906E1BF0D70A}"/>
              </a:ext>
            </a:extLst>
          </p:cNvPr>
          <p:cNvSpPr/>
          <p:nvPr/>
        </p:nvSpPr>
        <p:spPr>
          <a:xfrm>
            <a:off x="4024836" y="2717223"/>
            <a:ext cx="6062135" cy="324943"/>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40000"/>
              <a:lumOff val="6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2000" tIns="72000" rIns="108000" bIns="72000" numCol="1" spcCol="1270" anchor="t" anchorCtr="0">
            <a:spAutoFit/>
          </a:bodyPr>
          <a:lstStyle/>
          <a:p>
            <a:pPr>
              <a:lnSpc>
                <a:spcPts val="1400"/>
              </a:lnSpc>
              <a:spcAft>
                <a:spcPts val="6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D’où viennent ces connaissances sur ces ressources ? </a:t>
            </a:r>
          </a:p>
        </p:txBody>
      </p:sp>
      <p:sp>
        <p:nvSpPr>
          <p:cNvPr id="13" name="Freihandform: Form 12">
            <a:extLst>
              <a:ext uri="{FF2B5EF4-FFF2-40B4-BE49-F238E27FC236}">
                <a16:creationId xmlns:a16="http://schemas.microsoft.com/office/drawing/2014/main" id="{DA34B270-1E2B-4BCA-A05A-6FC9D0B54FD7}"/>
              </a:ext>
            </a:extLst>
          </p:cNvPr>
          <p:cNvSpPr/>
          <p:nvPr/>
        </p:nvSpPr>
        <p:spPr>
          <a:xfrm>
            <a:off x="4024836" y="3109474"/>
            <a:ext cx="6062135" cy="324943"/>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40000"/>
              <a:lumOff val="6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2000" tIns="72000" rIns="108000" bIns="72000" numCol="1" spcCol="1270" anchor="t" anchorCtr="0">
            <a:spAutoFit/>
          </a:bodyPr>
          <a:lstStyle/>
          <a:p>
            <a:pPr>
              <a:lnSpc>
                <a:spcPts val="1400"/>
              </a:lnSpc>
              <a:spcAft>
                <a:spcPts val="6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Comment vous les transmettez à vos enfants ? </a:t>
            </a:r>
          </a:p>
        </p:txBody>
      </p:sp>
      <p:pic>
        <p:nvPicPr>
          <p:cNvPr id="9" name="Grafik 8">
            <a:extLst>
              <a:ext uri="{FF2B5EF4-FFF2-40B4-BE49-F238E27FC236}">
                <a16:creationId xmlns:a16="http://schemas.microsoft.com/office/drawing/2014/main" id="{49A05015-3E09-4A6A-B552-A18DA3A1FC1D}"/>
              </a:ext>
            </a:extLst>
          </p:cNvPr>
          <p:cNvPicPr>
            <a:picLocks noChangeAspect="1"/>
          </p:cNvPicPr>
          <p:nvPr/>
        </p:nvPicPr>
        <p:blipFill>
          <a:blip r:embed="rId2"/>
          <a:stretch>
            <a:fillRect/>
          </a:stretch>
        </p:blipFill>
        <p:spPr>
          <a:xfrm>
            <a:off x="604837" y="1399079"/>
            <a:ext cx="3420000" cy="2305818"/>
          </a:xfrm>
          <a:prstGeom prst="rect">
            <a:avLst/>
          </a:prstGeom>
        </p:spPr>
      </p:pic>
      <p:sp>
        <p:nvSpPr>
          <p:cNvPr id="14" name="Inhaltsplatzhalter 12">
            <a:extLst>
              <a:ext uri="{FF2B5EF4-FFF2-40B4-BE49-F238E27FC236}">
                <a16:creationId xmlns:a16="http://schemas.microsoft.com/office/drawing/2014/main" id="{4390B2EA-FA7C-46B2-890C-4FDB36A45CE3}"/>
              </a:ext>
            </a:extLst>
          </p:cNvPr>
          <p:cNvSpPr txBox="1">
            <a:spLocks/>
          </p:cNvSpPr>
          <p:nvPr/>
        </p:nvSpPr>
        <p:spPr>
          <a:xfrm>
            <a:off x="4031342" y="1407455"/>
            <a:ext cx="4751388" cy="360000"/>
          </a:xfrm>
          <a:prstGeom prst="rect">
            <a:avLst/>
          </a:prstGeom>
        </p:spPr>
        <p:txBody>
          <a:bodyPr vert="horz" wrap="square" lIns="252000" tIns="0" rIns="0" bIns="0" rtlCol="0">
            <a:noAutofit/>
          </a:bodyPr>
          <a:lstStyle>
            <a:lvl1pPr marL="0" indent="0" algn="l" defTabSz="801866" rtl="0" eaLnBrk="1" latinLnBrk="0" hangingPunct="1">
              <a:lnSpc>
                <a:spcPct val="90000"/>
              </a:lnSpc>
              <a:spcBef>
                <a:spcPts val="877"/>
              </a:spcBef>
              <a:buFont typeface="Arial" panose="020B0604020202020204" pitchFamily="34" charset="0"/>
              <a:buNone/>
              <a:defRPr sz="16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01400" indent="-200467" algn="l" defTabSz="801866" rtl="0" eaLnBrk="1" latinLnBrk="0" hangingPunct="1">
              <a:lnSpc>
                <a:spcPct val="90000"/>
              </a:lnSpc>
              <a:spcBef>
                <a:spcPts val="438"/>
              </a:spcBef>
              <a:buFont typeface="Arial" panose="020B0604020202020204" pitchFamily="34" charset="0"/>
              <a:buChar char="•"/>
              <a:defRPr sz="2105"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002333" indent="-200467" algn="l" defTabSz="801866" rtl="0" eaLnBrk="1" latinLnBrk="0" hangingPunct="1">
              <a:lnSpc>
                <a:spcPct val="90000"/>
              </a:lnSpc>
              <a:spcBef>
                <a:spcPts val="438"/>
              </a:spcBef>
              <a:buFont typeface="Arial" panose="020B0604020202020204" pitchFamily="34" charset="0"/>
              <a:buChar char="•"/>
              <a:defRPr sz="1754"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403266"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804199"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205132"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6pPr>
            <a:lvl7pPr marL="2606065"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7pPr>
            <a:lvl8pPr marL="3006998"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8pPr>
            <a:lvl9pPr marL="3407931"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9pPr>
          </a:lstStyle>
          <a:p>
            <a:pPr>
              <a:lnSpc>
                <a:spcPts val="2000"/>
              </a:lnSpc>
              <a:spcBef>
                <a:spcPts val="600"/>
              </a:spcBef>
              <a:spcAft>
                <a:spcPts val="600"/>
              </a:spcAft>
            </a:pPr>
            <a:r>
              <a:rPr lang="fr-FR" sz="1200"/>
              <a:t>Questions du modérateur et Réponses des participants</a:t>
            </a:r>
            <a:endParaRPr lang="fr-FR" sz="1200" dirty="0"/>
          </a:p>
        </p:txBody>
      </p:sp>
    </p:spTree>
    <p:extLst>
      <p:ext uri="{BB962C8B-B14F-4D97-AF65-F5344CB8AC3E}">
        <p14:creationId xmlns:p14="http://schemas.microsoft.com/office/powerpoint/2010/main" val="2951954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ihandform: Form 17">
            <a:extLst>
              <a:ext uri="{FF2B5EF4-FFF2-40B4-BE49-F238E27FC236}">
                <a16:creationId xmlns:a16="http://schemas.microsoft.com/office/drawing/2014/main" id="{B03BC67E-9D8E-4695-8F08-7673163C9BE0}"/>
              </a:ext>
            </a:extLst>
          </p:cNvPr>
          <p:cNvSpPr/>
          <p:nvPr/>
        </p:nvSpPr>
        <p:spPr>
          <a:xfrm>
            <a:off x="672006" y="4122000"/>
            <a:ext cx="9414965" cy="2693034"/>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2" spcCol="360000" anchor="t" anchorCtr="0">
            <a:noAutofit/>
          </a:bodyPr>
          <a:lstStyle/>
          <a:p>
            <a:pPr>
              <a:lnSpc>
                <a:spcPts val="1500"/>
              </a:lnSpc>
              <a:spcAft>
                <a:spcPts val="300"/>
              </a:spcAft>
            </a:pP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Nous voyons qu’il y a une nouvelle personne sur l’image, c’est une femme qui n’appartient pas à la communauté, pas au village et qui vient de l’extérieur, certainement de la ville, vu son habillement et son badge. </a:t>
            </a:r>
          </a:p>
          <a:p>
            <a:pPr>
              <a:lnSpc>
                <a:spcPts val="1500"/>
              </a:lnSpc>
              <a:spcAft>
                <a:spcPts val="300"/>
              </a:spcAft>
            </a:pP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On voit que la femme qui vient de l’extérieur du village s’intéresse à la plante que la femme du village a utilisé tout à l’heure. Elle demande des informations sur la plante et écrit des notes sur le papier qu’elle tient dans la main. Pendant ce temps, elle imagine aussi les différents produits qui peuvent être fabriqués avec ces plante, c’est ce qui est dessiné dans les trois petites bulles</a:t>
            </a:r>
          </a:p>
          <a:p>
            <a:pPr>
              <a:lnSpc>
                <a:spcPts val="1500"/>
              </a:lnSpc>
              <a:spcAft>
                <a:spcPts val="300"/>
              </a:spcAft>
            </a:pPr>
            <a:r>
              <a:rPr lang="fr-FR" sz="1200" spc="-20" dirty="0">
                <a:solidFill>
                  <a:schemeClr val="tx1"/>
                </a:solidFill>
                <a:latin typeface="Calibri" panose="020F0502020204030204" pitchFamily="34" charset="0"/>
                <a:ea typeface="Calibri" panose="020F0502020204030204" pitchFamily="34" charset="0"/>
                <a:cs typeface="Calibri" panose="020F0502020204030204" pitchFamily="34" charset="0"/>
              </a:rPr>
              <a:t>Retenons que les ressources et les connaissances traditionnelles des communautés locales sont importantes pour vous-même mais peuvent être utiles également pour les personnes en dehors des villages voir pour le monde entier. </a:t>
            </a:r>
          </a:p>
          <a:p>
            <a:pPr>
              <a:lnSpc>
                <a:spcPts val="1500"/>
              </a:lnSpc>
              <a:spcAft>
                <a:spcPts val="300"/>
              </a:spcAft>
            </a:pP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Des chercheurs peuvent s’intéresser à étudier les ressources pour mieux les comprendre, d’autres chercheurs aussi s’y intéressent pour les utiliser dans le développement de produits comme les vaccins, les médicaments, les parfums, etc. C’est pour cela que ces personnes peuvent demander à avoir des plantes ou animaux de chez vous.</a:t>
            </a:r>
          </a:p>
          <a:p>
            <a:pPr>
              <a:lnSpc>
                <a:spcPts val="1500"/>
              </a:lnSpc>
              <a:spcAft>
                <a:spcPts val="300"/>
              </a:spcAft>
            </a:pP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Et les connaissances traditionnelles des communautés locales permettent aux personnes externes de savoir quelles sont les ressources qui se trouvent sur un territoire, leur vertu et leur utilisation par la communauté.</a:t>
            </a:r>
          </a:p>
        </p:txBody>
      </p:sp>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lIns="612000"/>
          <a:lstStyle/>
          <a:p>
            <a:r>
              <a:rPr lang="fr-FR" b="1" spc="-11" dirty="0">
                <a:solidFill>
                  <a:schemeClr val="accent3"/>
                </a:solidFill>
              </a:rPr>
              <a:t>④</a:t>
            </a:r>
            <a:r>
              <a:rPr lang="fr-FR" spc="-11" dirty="0"/>
              <a:t> </a:t>
            </a:r>
            <a:r>
              <a:rPr lang="fr-FR" dirty="0"/>
              <a:t>Les cartes illustrées ou Boîte à images sur l’APA</a:t>
            </a:r>
            <a:endParaRPr lang="fr-FR" b="1" dirty="0"/>
          </a:p>
        </p:txBody>
      </p:sp>
      <p:sp>
        <p:nvSpPr>
          <p:cNvPr id="24" name="Freihandform: Form 23">
            <a:extLst>
              <a:ext uri="{FF2B5EF4-FFF2-40B4-BE49-F238E27FC236}">
                <a16:creationId xmlns:a16="http://schemas.microsoft.com/office/drawing/2014/main" id="{C857FBBD-663B-442B-8E3F-8DD9CA8E20DE}"/>
              </a:ext>
            </a:extLst>
          </p:cNvPr>
          <p:cNvSpPr/>
          <p:nvPr/>
        </p:nvSpPr>
        <p:spPr>
          <a:xfrm>
            <a:off x="4024836" y="1762045"/>
            <a:ext cx="6062135" cy="324943"/>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40000"/>
              <a:lumOff val="6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2000" tIns="72000" rIns="108000" bIns="72000" numCol="1" spcCol="1270" anchor="t" anchorCtr="0">
            <a:spAutoFit/>
          </a:bodyPr>
          <a:lstStyle/>
          <a:p>
            <a:pPr marL="180000" indent="-216000">
              <a:lnSpc>
                <a:spcPts val="1400"/>
              </a:lnSpc>
              <a:spcAft>
                <a:spcPts val="6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Quelqu’un pourrait-il nous décrire ce qui se passe sur cette image ?</a:t>
            </a:r>
          </a:p>
        </p:txBody>
      </p:sp>
      <p:sp>
        <p:nvSpPr>
          <p:cNvPr id="11" name="Freihandform: Form 10">
            <a:extLst>
              <a:ext uri="{FF2B5EF4-FFF2-40B4-BE49-F238E27FC236}">
                <a16:creationId xmlns:a16="http://schemas.microsoft.com/office/drawing/2014/main" id="{2F682829-C47F-41D1-A45F-D23AC3769438}"/>
              </a:ext>
            </a:extLst>
          </p:cNvPr>
          <p:cNvSpPr/>
          <p:nvPr/>
        </p:nvSpPr>
        <p:spPr>
          <a:xfrm>
            <a:off x="4021387" y="2137055"/>
            <a:ext cx="6062135" cy="324943"/>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40000"/>
              <a:lumOff val="6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2000" tIns="72000" rIns="108000" bIns="72000" numCol="1" spcCol="1270" anchor="t" anchorCtr="0">
            <a:spAutoFit/>
          </a:bodyPr>
          <a:lstStyle/>
          <a:p>
            <a:pPr marL="180000" indent="-216000">
              <a:lnSpc>
                <a:spcPts val="1400"/>
              </a:lnSpc>
              <a:spcAft>
                <a:spcPts val="6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À votre avis qu’est-ce qui se passe ? </a:t>
            </a:r>
          </a:p>
        </p:txBody>
      </p:sp>
      <p:sp>
        <p:nvSpPr>
          <p:cNvPr id="12" name="Freihandform: Form 11">
            <a:extLst>
              <a:ext uri="{FF2B5EF4-FFF2-40B4-BE49-F238E27FC236}">
                <a16:creationId xmlns:a16="http://schemas.microsoft.com/office/drawing/2014/main" id="{EACDEDFA-A651-40A8-9658-906E1BF0D70A}"/>
              </a:ext>
            </a:extLst>
          </p:cNvPr>
          <p:cNvSpPr/>
          <p:nvPr/>
        </p:nvSpPr>
        <p:spPr>
          <a:xfrm>
            <a:off x="4024836" y="2512065"/>
            <a:ext cx="6062135" cy="645543"/>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40000"/>
              <a:lumOff val="6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2000" tIns="72000" rIns="108000" bIns="72000" numCol="1" spcCol="1270" anchor="t" anchorCtr="0">
            <a:spAutoFit/>
          </a:bodyPr>
          <a:lstStyle/>
          <a:p>
            <a:pPr>
              <a:lnSpc>
                <a:spcPts val="1300"/>
              </a:lnSpc>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Et dans votre cas, est-ce que des personnes extérieures sont-elles déjà venues dans votre village et demander des informations sur les plantes et les animaux, mais aussi sur vos connaissances ?</a:t>
            </a:r>
          </a:p>
        </p:txBody>
      </p:sp>
      <p:sp>
        <p:nvSpPr>
          <p:cNvPr id="13" name="Freihandform: Form 12">
            <a:extLst>
              <a:ext uri="{FF2B5EF4-FFF2-40B4-BE49-F238E27FC236}">
                <a16:creationId xmlns:a16="http://schemas.microsoft.com/office/drawing/2014/main" id="{DA34B270-1E2B-4BCA-A05A-6FC9D0B54FD7}"/>
              </a:ext>
            </a:extLst>
          </p:cNvPr>
          <p:cNvSpPr/>
          <p:nvPr/>
        </p:nvSpPr>
        <p:spPr>
          <a:xfrm>
            <a:off x="4024836" y="3207676"/>
            <a:ext cx="6062135" cy="504479"/>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40000"/>
              <a:lumOff val="6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2000" tIns="72000" rIns="108000" bIns="72000" numCol="1" spcCol="1270" anchor="t" anchorCtr="0">
            <a:spAutoFit/>
          </a:bodyPr>
          <a:lstStyle/>
          <a:p>
            <a:pPr>
              <a:lnSpc>
                <a:spcPts val="1400"/>
              </a:lnSpc>
              <a:spcAft>
                <a:spcPts val="6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À votre avis pourquoi ces personnes s’intéressent à ces plantes, à ces animaux et aussi à vos connaissances traditionnelles ? </a:t>
            </a:r>
          </a:p>
        </p:txBody>
      </p:sp>
      <p:pic>
        <p:nvPicPr>
          <p:cNvPr id="14" name="Grafik 13">
            <a:extLst>
              <a:ext uri="{FF2B5EF4-FFF2-40B4-BE49-F238E27FC236}">
                <a16:creationId xmlns:a16="http://schemas.microsoft.com/office/drawing/2014/main" id="{50E76778-8645-4950-89D3-6EEB2A14115D}"/>
              </a:ext>
            </a:extLst>
          </p:cNvPr>
          <p:cNvPicPr>
            <a:picLocks noChangeAspect="1"/>
          </p:cNvPicPr>
          <p:nvPr/>
        </p:nvPicPr>
        <p:blipFill>
          <a:blip r:embed="rId2"/>
          <a:stretch>
            <a:fillRect/>
          </a:stretch>
        </p:blipFill>
        <p:spPr>
          <a:xfrm>
            <a:off x="602938" y="1403349"/>
            <a:ext cx="3419992" cy="2308701"/>
          </a:xfrm>
          <a:prstGeom prst="rect">
            <a:avLst/>
          </a:prstGeom>
        </p:spPr>
      </p:pic>
      <p:sp>
        <p:nvSpPr>
          <p:cNvPr id="15" name="Inhaltsplatzhalter 12">
            <a:extLst>
              <a:ext uri="{FF2B5EF4-FFF2-40B4-BE49-F238E27FC236}">
                <a16:creationId xmlns:a16="http://schemas.microsoft.com/office/drawing/2014/main" id="{E9EA6A2B-06A1-4B2E-B2CA-80E5375D7506}"/>
              </a:ext>
            </a:extLst>
          </p:cNvPr>
          <p:cNvSpPr txBox="1">
            <a:spLocks/>
          </p:cNvSpPr>
          <p:nvPr/>
        </p:nvSpPr>
        <p:spPr>
          <a:xfrm>
            <a:off x="4031342" y="1407455"/>
            <a:ext cx="4751388" cy="360000"/>
          </a:xfrm>
          <a:prstGeom prst="rect">
            <a:avLst/>
          </a:prstGeom>
        </p:spPr>
        <p:txBody>
          <a:bodyPr vert="horz" wrap="square" lIns="252000" tIns="0" rIns="0" bIns="0" rtlCol="0">
            <a:noAutofit/>
          </a:bodyPr>
          <a:lstStyle>
            <a:lvl1pPr marL="0" indent="0" algn="l" defTabSz="801866" rtl="0" eaLnBrk="1" latinLnBrk="0" hangingPunct="1">
              <a:lnSpc>
                <a:spcPct val="90000"/>
              </a:lnSpc>
              <a:spcBef>
                <a:spcPts val="877"/>
              </a:spcBef>
              <a:buFont typeface="Arial" panose="020B0604020202020204" pitchFamily="34" charset="0"/>
              <a:buNone/>
              <a:defRPr sz="16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01400" indent="-200467" algn="l" defTabSz="801866" rtl="0" eaLnBrk="1" latinLnBrk="0" hangingPunct="1">
              <a:lnSpc>
                <a:spcPct val="90000"/>
              </a:lnSpc>
              <a:spcBef>
                <a:spcPts val="438"/>
              </a:spcBef>
              <a:buFont typeface="Arial" panose="020B0604020202020204" pitchFamily="34" charset="0"/>
              <a:buChar char="•"/>
              <a:defRPr sz="2105"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002333" indent="-200467" algn="l" defTabSz="801866" rtl="0" eaLnBrk="1" latinLnBrk="0" hangingPunct="1">
              <a:lnSpc>
                <a:spcPct val="90000"/>
              </a:lnSpc>
              <a:spcBef>
                <a:spcPts val="438"/>
              </a:spcBef>
              <a:buFont typeface="Arial" panose="020B0604020202020204" pitchFamily="34" charset="0"/>
              <a:buChar char="•"/>
              <a:defRPr sz="1754"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403266"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804199"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205132"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6pPr>
            <a:lvl7pPr marL="2606065"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7pPr>
            <a:lvl8pPr marL="3006998"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8pPr>
            <a:lvl9pPr marL="3407931"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9pPr>
          </a:lstStyle>
          <a:p>
            <a:pPr>
              <a:lnSpc>
                <a:spcPts val="2000"/>
              </a:lnSpc>
              <a:spcBef>
                <a:spcPts val="600"/>
              </a:spcBef>
              <a:spcAft>
                <a:spcPts val="600"/>
              </a:spcAft>
            </a:pPr>
            <a:r>
              <a:rPr lang="fr-FR" sz="1200" dirty="0"/>
              <a:t>Questions du modérateur et Réponses des participants</a:t>
            </a:r>
          </a:p>
        </p:txBody>
      </p:sp>
      <p:sp>
        <p:nvSpPr>
          <p:cNvPr id="16" name="Inhaltsplatzhalter 12">
            <a:extLst>
              <a:ext uri="{FF2B5EF4-FFF2-40B4-BE49-F238E27FC236}">
                <a16:creationId xmlns:a16="http://schemas.microsoft.com/office/drawing/2014/main" id="{F593E408-1DAD-4A48-BDF9-17927D7F3E3D}"/>
              </a:ext>
            </a:extLst>
          </p:cNvPr>
          <p:cNvSpPr txBox="1">
            <a:spLocks/>
          </p:cNvSpPr>
          <p:nvPr/>
        </p:nvSpPr>
        <p:spPr>
          <a:xfrm>
            <a:off x="672006" y="3879066"/>
            <a:ext cx="4730433" cy="184922"/>
          </a:xfrm>
          <a:prstGeom prst="rect">
            <a:avLst/>
          </a:prstGeom>
        </p:spPr>
        <p:txBody>
          <a:bodyPr vert="horz" wrap="square" lIns="0" tIns="0" rIns="0" bIns="0" rtlCol="0">
            <a:spAutoFit/>
          </a:bodyPr>
          <a:lstStyle>
            <a:lvl1pPr marL="200467" indent="-200467" algn="l" defTabSz="801866" rtl="0" eaLnBrk="1" latinLnBrk="0" hangingPunct="1">
              <a:lnSpc>
                <a:spcPct val="90000"/>
              </a:lnSpc>
              <a:spcBef>
                <a:spcPts val="877"/>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01400"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002333"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403266"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804199"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205132"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6pPr>
            <a:lvl7pPr marL="2606065"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7pPr>
            <a:lvl8pPr marL="3006998"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8pPr>
            <a:lvl9pPr marL="3407931"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9pPr>
          </a:lstStyle>
          <a:p>
            <a:pPr marL="0" indent="0">
              <a:lnSpc>
                <a:spcPts val="1500"/>
              </a:lnSpc>
              <a:spcBef>
                <a:spcPts val="0"/>
              </a:spcBef>
              <a:spcAft>
                <a:spcPts val="300"/>
              </a:spcAft>
              <a:buNone/>
            </a:pPr>
            <a:r>
              <a:rPr lang="fr-FR" sz="1200" b="1" dirty="0"/>
              <a:t>Explication/Interprétation de la carte par le modérateur</a:t>
            </a:r>
          </a:p>
        </p:txBody>
      </p:sp>
    </p:spTree>
    <p:extLst>
      <p:ext uri="{BB962C8B-B14F-4D97-AF65-F5344CB8AC3E}">
        <p14:creationId xmlns:p14="http://schemas.microsoft.com/office/powerpoint/2010/main" val="584380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ihandform: Form 17">
            <a:extLst>
              <a:ext uri="{FF2B5EF4-FFF2-40B4-BE49-F238E27FC236}">
                <a16:creationId xmlns:a16="http://schemas.microsoft.com/office/drawing/2014/main" id="{B03BC67E-9D8E-4695-8F08-7673163C9BE0}"/>
              </a:ext>
            </a:extLst>
          </p:cNvPr>
          <p:cNvSpPr/>
          <p:nvPr/>
        </p:nvSpPr>
        <p:spPr>
          <a:xfrm>
            <a:off x="672005" y="4122000"/>
            <a:ext cx="9468000" cy="2805991"/>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2" spcCol="360000" anchor="t" anchorCtr="0">
            <a:noAutofit/>
          </a:bodyPr>
          <a:lstStyle/>
          <a:p>
            <a:pPr>
              <a:lnSpc>
                <a:spcPts val="1500"/>
              </a:lnSpc>
              <a:spcAft>
                <a:spcPts val="3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Cette image nous donne plus de détails. Elle décrit comment une ressource prise dans vos villages est utilisée hors du village pour être </a:t>
            </a:r>
            <a:r>
              <a:rPr lang="fr-FR" sz="1200" spc="-10" dirty="0" err="1">
                <a:solidFill>
                  <a:schemeClr val="tx1"/>
                </a:solidFill>
                <a:latin typeface="Calibri" panose="020F0502020204030204" pitchFamily="34" charset="0"/>
                <a:ea typeface="Calibri" panose="020F0502020204030204" pitchFamily="34" charset="0"/>
                <a:cs typeface="Calibri" panose="020F0502020204030204" pitchFamily="34" charset="0"/>
              </a:rPr>
              <a:t>trans-formée</a:t>
            </a: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 en des produit qui sont ensuite vendus dans les marchés, </a:t>
            </a:r>
            <a:r>
              <a:rPr lang="fr-FR" sz="1200" spc="-10" dirty="0" err="1">
                <a:solidFill>
                  <a:schemeClr val="tx1"/>
                </a:solidFill>
                <a:latin typeface="Calibri" panose="020F0502020204030204" pitchFamily="34" charset="0"/>
                <a:ea typeface="Calibri" panose="020F0502020204030204" pitchFamily="34" charset="0"/>
                <a:cs typeface="Calibri" panose="020F0502020204030204" pitchFamily="34" charset="0"/>
              </a:rPr>
              <a:t>super-marchés</a:t>
            </a: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 magasins et pharmacies. (Exemple fruit de feuille d’attiéké qui est utilisé pour produire sucre des diabétiques vendu dans le pays aussi dans d’autres pays du monde.)</a:t>
            </a:r>
          </a:p>
          <a:p>
            <a:pPr>
              <a:lnSpc>
                <a:spcPts val="1500"/>
              </a:lnSpc>
              <a:spcAft>
                <a:spcPts val="3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Nous retrouvons ici la femme du village qui tient la plante et qui porte le panier de feuilles sur la tête. Une fois que cette ressource/plante sont prises dans le village, des personnes les vendent des fois directement sur les marchés (toujours sous forme de plante). D’autres personnes, comme les chercheurs emmènent d’abord la plante dans un lieu (laboratoire) pour faire des recherches et vérifier les vertus de la plante et son utilisation. Cette recherche peut durer quelques mois mais des fois elle peut aussi durer des années. </a:t>
            </a:r>
          </a:p>
          <a:p>
            <a:pPr>
              <a:lnSpc>
                <a:spcPts val="1500"/>
              </a:lnSpc>
              <a:spcAft>
                <a:spcPts val="300"/>
              </a:spcAft>
            </a:pPr>
            <a:r>
              <a:rPr lang="fr-FR" sz="1200" spc="-20" dirty="0">
                <a:solidFill>
                  <a:schemeClr val="tx1"/>
                </a:solidFill>
                <a:latin typeface="Calibri" panose="020F0502020204030204" pitchFamily="34" charset="0"/>
                <a:ea typeface="Calibri" panose="020F0502020204030204" pitchFamily="34" charset="0"/>
                <a:cs typeface="Calibri" panose="020F0502020204030204" pitchFamily="34" charset="0"/>
              </a:rPr>
              <a:t>Une fois que la recherche a prouvé la vertu de la ressource et son mode d’utilisation, c’est à ce moment que la plante est envoyée dans un endroit, par exemple une usine, pour être transformée en produit tels que des </a:t>
            </a:r>
            <a:r>
              <a:rPr lang="fr-FR" sz="1200" spc="-20" dirty="0" err="1">
                <a:solidFill>
                  <a:schemeClr val="tx1"/>
                </a:solidFill>
                <a:latin typeface="Calibri" panose="020F0502020204030204" pitchFamily="34" charset="0"/>
                <a:ea typeface="Calibri" panose="020F0502020204030204" pitchFamily="34" charset="0"/>
                <a:cs typeface="Calibri" panose="020F0502020204030204" pitchFamily="34" charset="0"/>
              </a:rPr>
              <a:t>médi-caments</a:t>
            </a:r>
            <a:r>
              <a:rPr lang="fr-FR" sz="1200" spc="-20" dirty="0">
                <a:solidFill>
                  <a:schemeClr val="tx1"/>
                </a:solidFill>
                <a:latin typeface="Calibri" panose="020F0502020204030204" pitchFamily="34" charset="0"/>
                <a:ea typeface="Calibri" panose="020F0502020204030204" pitchFamily="34" charset="0"/>
                <a:cs typeface="Calibri" panose="020F0502020204030204" pitchFamily="34" charset="0"/>
              </a:rPr>
              <a:t>, des savons, des boissons, des vaccins, des parfums ou autres. </a:t>
            </a:r>
          </a:p>
          <a:p>
            <a:pPr>
              <a:lnSpc>
                <a:spcPts val="1500"/>
              </a:lnSpc>
              <a:spcAft>
                <a:spcPts val="3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Mais il arrive aussi que la recherche menée n’a pas eu de résultat positif </a:t>
            </a:r>
            <a:b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et la ressources/la plante n’est pas utilisée pour le développement d’un produit. </a:t>
            </a:r>
          </a:p>
          <a:p>
            <a:pPr>
              <a:lnSpc>
                <a:spcPts val="1500"/>
              </a:lnSpc>
              <a:spcAft>
                <a:spcPts val="3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Mais il est important de retenir que toutes ces activités doivent être effectuées de manière à protéger les ressources et assurer leur </a:t>
            </a:r>
            <a:r>
              <a:rPr lang="fr-FR" sz="1200" spc="-10" dirty="0" err="1">
                <a:solidFill>
                  <a:schemeClr val="tx1"/>
                </a:solidFill>
                <a:latin typeface="Calibri" panose="020F0502020204030204" pitchFamily="34" charset="0"/>
                <a:ea typeface="Calibri" panose="020F0502020204030204" pitchFamily="34" charset="0"/>
                <a:cs typeface="Calibri" panose="020F0502020204030204" pitchFamily="34" charset="0"/>
              </a:rPr>
              <a:t>dispo-nibilité</a:t>
            </a: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 dans le temps, mais aussi protéger les intérêts et les droits des communautés locales. C’est pour cette raison qu’avant de prendre une ressource quelconque dans un endroit, il faut d’abord demander la permission des communautés locales qui gardent et gèrent les ressources.</a:t>
            </a:r>
          </a:p>
        </p:txBody>
      </p:sp>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lIns="612000"/>
          <a:lstStyle/>
          <a:p>
            <a:r>
              <a:rPr lang="fr-FR" b="1" spc="-11" dirty="0">
                <a:solidFill>
                  <a:schemeClr val="accent3"/>
                </a:solidFill>
              </a:rPr>
              <a:t>④</a:t>
            </a:r>
            <a:r>
              <a:rPr lang="fr-FR" spc="-11" dirty="0"/>
              <a:t> </a:t>
            </a:r>
            <a:r>
              <a:rPr lang="fr-FR" dirty="0"/>
              <a:t>Les cartes illustrées ou Boîte à images sur l’APA</a:t>
            </a:r>
            <a:endParaRPr lang="fr-FR" b="1" dirty="0"/>
          </a:p>
        </p:txBody>
      </p:sp>
      <p:sp>
        <p:nvSpPr>
          <p:cNvPr id="24" name="Freihandform: Form 23">
            <a:extLst>
              <a:ext uri="{FF2B5EF4-FFF2-40B4-BE49-F238E27FC236}">
                <a16:creationId xmlns:a16="http://schemas.microsoft.com/office/drawing/2014/main" id="{C857FBBD-663B-442B-8E3F-8DD9CA8E20DE}"/>
              </a:ext>
            </a:extLst>
          </p:cNvPr>
          <p:cNvSpPr/>
          <p:nvPr/>
        </p:nvSpPr>
        <p:spPr>
          <a:xfrm>
            <a:off x="4024836" y="1762045"/>
            <a:ext cx="6062135" cy="324943"/>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40000"/>
              <a:lumOff val="6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2000" tIns="72000" rIns="108000" bIns="72000" numCol="1" spcCol="1270" anchor="t" anchorCtr="0">
            <a:spAutoFit/>
          </a:bodyPr>
          <a:lstStyle/>
          <a:p>
            <a:pPr>
              <a:lnSpc>
                <a:spcPts val="1400"/>
              </a:lnSpc>
              <a:spcAft>
                <a:spcPts val="6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Décrivez cette image selon votre compréhension</a:t>
            </a:r>
          </a:p>
        </p:txBody>
      </p:sp>
      <p:pic>
        <p:nvPicPr>
          <p:cNvPr id="14" name="Grafik 13">
            <a:extLst>
              <a:ext uri="{FF2B5EF4-FFF2-40B4-BE49-F238E27FC236}">
                <a16:creationId xmlns:a16="http://schemas.microsoft.com/office/drawing/2014/main" id="{50E76778-8645-4950-89D3-6EEB2A14115D}"/>
              </a:ext>
            </a:extLst>
          </p:cNvPr>
          <p:cNvPicPr>
            <a:picLocks noChangeAspect="1"/>
          </p:cNvPicPr>
          <p:nvPr/>
        </p:nvPicPr>
        <p:blipFill>
          <a:blip r:embed="rId2"/>
          <a:stretch>
            <a:fillRect/>
          </a:stretch>
        </p:blipFill>
        <p:spPr>
          <a:xfrm>
            <a:off x="602944" y="1403349"/>
            <a:ext cx="3419980" cy="2308701"/>
          </a:xfrm>
          <a:prstGeom prst="rect">
            <a:avLst/>
          </a:prstGeom>
        </p:spPr>
      </p:pic>
      <p:sp>
        <p:nvSpPr>
          <p:cNvPr id="11" name="Inhaltsplatzhalter 12">
            <a:extLst>
              <a:ext uri="{FF2B5EF4-FFF2-40B4-BE49-F238E27FC236}">
                <a16:creationId xmlns:a16="http://schemas.microsoft.com/office/drawing/2014/main" id="{1F01A363-676B-41E9-B4D9-D02D1211984D}"/>
              </a:ext>
            </a:extLst>
          </p:cNvPr>
          <p:cNvSpPr txBox="1">
            <a:spLocks/>
          </p:cNvSpPr>
          <p:nvPr/>
        </p:nvSpPr>
        <p:spPr>
          <a:xfrm>
            <a:off x="4031342" y="1407455"/>
            <a:ext cx="4751388" cy="360000"/>
          </a:xfrm>
          <a:prstGeom prst="rect">
            <a:avLst/>
          </a:prstGeom>
        </p:spPr>
        <p:txBody>
          <a:bodyPr vert="horz" wrap="square" lIns="252000" tIns="0" rIns="0" bIns="0" rtlCol="0">
            <a:noAutofit/>
          </a:bodyPr>
          <a:lstStyle>
            <a:lvl1pPr marL="0" indent="0" algn="l" defTabSz="801866" rtl="0" eaLnBrk="1" latinLnBrk="0" hangingPunct="1">
              <a:lnSpc>
                <a:spcPct val="90000"/>
              </a:lnSpc>
              <a:spcBef>
                <a:spcPts val="877"/>
              </a:spcBef>
              <a:buFont typeface="Arial" panose="020B0604020202020204" pitchFamily="34" charset="0"/>
              <a:buNone/>
              <a:defRPr sz="16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01400" indent="-200467" algn="l" defTabSz="801866" rtl="0" eaLnBrk="1" latinLnBrk="0" hangingPunct="1">
              <a:lnSpc>
                <a:spcPct val="90000"/>
              </a:lnSpc>
              <a:spcBef>
                <a:spcPts val="438"/>
              </a:spcBef>
              <a:buFont typeface="Arial" panose="020B0604020202020204" pitchFamily="34" charset="0"/>
              <a:buChar char="•"/>
              <a:defRPr sz="2105"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002333" indent="-200467" algn="l" defTabSz="801866" rtl="0" eaLnBrk="1" latinLnBrk="0" hangingPunct="1">
              <a:lnSpc>
                <a:spcPct val="90000"/>
              </a:lnSpc>
              <a:spcBef>
                <a:spcPts val="438"/>
              </a:spcBef>
              <a:buFont typeface="Arial" panose="020B0604020202020204" pitchFamily="34" charset="0"/>
              <a:buChar char="•"/>
              <a:defRPr sz="1754"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403266"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804199"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205132"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6pPr>
            <a:lvl7pPr marL="2606065"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7pPr>
            <a:lvl8pPr marL="3006998"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8pPr>
            <a:lvl9pPr marL="3407931"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9pPr>
          </a:lstStyle>
          <a:p>
            <a:pPr>
              <a:lnSpc>
                <a:spcPts val="2000"/>
              </a:lnSpc>
              <a:spcBef>
                <a:spcPts val="600"/>
              </a:spcBef>
              <a:spcAft>
                <a:spcPts val="600"/>
              </a:spcAft>
            </a:pPr>
            <a:r>
              <a:rPr lang="fr-FR" sz="1200" dirty="0"/>
              <a:t>Questions du modérateur et Réponses des participants</a:t>
            </a:r>
          </a:p>
        </p:txBody>
      </p:sp>
      <p:sp>
        <p:nvSpPr>
          <p:cNvPr id="10" name="Freihandform: Form 9">
            <a:extLst>
              <a:ext uri="{FF2B5EF4-FFF2-40B4-BE49-F238E27FC236}">
                <a16:creationId xmlns:a16="http://schemas.microsoft.com/office/drawing/2014/main" id="{1E6DDDE3-9E7A-4483-BC46-E3969AD75A86}"/>
              </a:ext>
            </a:extLst>
          </p:cNvPr>
          <p:cNvSpPr/>
          <p:nvPr/>
        </p:nvSpPr>
        <p:spPr>
          <a:xfrm>
            <a:off x="4024835" y="2132091"/>
            <a:ext cx="6062135" cy="324943"/>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40000"/>
              <a:lumOff val="6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2000" tIns="72000" rIns="108000" bIns="72000" numCol="1" spcCol="1270" anchor="t" anchorCtr="0">
            <a:spAutoFit/>
          </a:bodyPr>
          <a:lstStyle/>
          <a:p>
            <a:pPr marL="180000" indent="-216000">
              <a:lnSpc>
                <a:spcPts val="1400"/>
              </a:lnSpc>
              <a:spcAft>
                <a:spcPts val="6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Est-ce que vous savez où partent les ressources une fois qu’elles quittent votre village ? </a:t>
            </a:r>
          </a:p>
        </p:txBody>
      </p:sp>
      <p:sp>
        <p:nvSpPr>
          <p:cNvPr id="9" name="Inhaltsplatzhalter 12">
            <a:extLst>
              <a:ext uri="{FF2B5EF4-FFF2-40B4-BE49-F238E27FC236}">
                <a16:creationId xmlns:a16="http://schemas.microsoft.com/office/drawing/2014/main" id="{209DD3F5-89DB-4B1B-9F02-C0C74246C7F8}"/>
              </a:ext>
            </a:extLst>
          </p:cNvPr>
          <p:cNvSpPr txBox="1">
            <a:spLocks/>
          </p:cNvSpPr>
          <p:nvPr/>
        </p:nvSpPr>
        <p:spPr>
          <a:xfrm>
            <a:off x="672006" y="3879066"/>
            <a:ext cx="4730433" cy="184922"/>
          </a:xfrm>
          <a:prstGeom prst="rect">
            <a:avLst/>
          </a:prstGeom>
        </p:spPr>
        <p:txBody>
          <a:bodyPr vert="horz" wrap="square" lIns="0" tIns="0" rIns="0" bIns="0" rtlCol="0">
            <a:spAutoFit/>
          </a:bodyPr>
          <a:lstStyle>
            <a:lvl1pPr marL="200467" indent="-200467" algn="l" defTabSz="801866" rtl="0" eaLnBrk="1" latinLnBrk="0" hangingPunct="1">
              <a:lnSpc>
                <a:spcPct val="90000"/>
              </a:lnSpc>
              <a:spcBef>
                <a:spcPts val="877"/>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01400"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002333"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403266"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804199"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205132"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6pPr>
            <a:lvl7pPr marL="2606065"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7pPr>
            <a:lvl8pPr marL="3006998"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8pPr>
            <a:lvl9pPr marL="3407931"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9pPr>
          </a:lstStyle>
          <a:p>
            <a:pPr marL="0" indent="0">
              <a:lnSpc>
                <a:spcPts val="1500"/>
              </a:lnSpc>
              <a:spcBef>
                <a:spcPts val="0"/>
              </a:spcBef>
              <a:spcAft>
                <a:spcPts val="300"/>
              </a:spcAft>
              <a:buNone/>
            </a:pPr>
            <a:r>
              <a:rPr lang="fr-FR" sz="1200" b="1" dirty="0"/>
              <a:t>Explication/Interprétation de la carte par le modérateur</a:t>
            </a:r>
          </a:p>
        </p:txBody>
      </p:sp>
    </p:spTree>
    <p:extLst>
      <p:ext uri="{BB962C8B-B14F-4D97-AF65-F5344CB8AC3E}">
        <p14:creationId xmlns:p14="http://schemas.microsoft.com/office/powerpoint/2010/main" val="2532046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ihandform: Form 17">
            <a:extLst>
              <a:ext uri="{FF2B5EF4-FFF2-40B4-BE49-F238E27FC236}">
                <a16:creationId xmlns:a16="http://schemas.microsoft.com/office/drawing/2014/main" id="{B03BC67E-9D8E-4695-8F08-7673163C9BE0}"/>
              </a:ext>
            </a:extLst>
          </p:cNvPr>
          <p:cNvSpPr/>
          <p:nvPr/>
        </p:nvSpPr>
        <p:spPr>
          <a:xfrm>
            <a:off x="672006" y="4122000"/>
            <a:ext cx="4673899" cy="2416302"/>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216000" anchor="t" anchorCtr="0">
            <a:spAutoFit/>
          </a:bodyPr>
          <a:lstStyle/>
          <a:p>
            <a:pPr>
              <a:lnSpc>
                <a:spcPts val="1500"/>
              </a:lnSpc>
              <a:spcAft>
                <a:spcPts val="300"/>
              </a:spcAft>
            </a:pP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Cette carte présente la demande de permission aux communautés locales. </a:t>
            </a:r>
          </a:p>
          <a:p>
            <a:pPr>
              <a:lnSpc>
                <a:spcPts val="1500"/>
              </a:lnSpc>
              <a:spcAft>
                <a:spcPts val="300"/>
              </a:spcAft>
            </a:pP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Demander la permission avant de faire quelque chose est une forme de respect envers les communautés.</a:t>
            </a:r>
          </a:p>
          <a:p>
            <a:pPr>
              <a:lnSpc>
                <a:spcPts val="1500"/>
              </a:lnSpc>
              <a:spcAft>
                <a:spcPts val="300"/>
              </a:spcAft>
            </a:pP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Sur l’image, nous voyons que la femme étrangère au village s’intéresse </a:t>
            </a:r>
            <a:b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à la plante et elle indique à la communauté qu’elle souhaiterait en prendre pour faire de la recherche sur la plante ; et demande la permission de la communauté d’abord. Dans ce cas, après avoir bien été informée sur l’identité de la femme, ce qu’elle voudrait faire avec la ressource, les villageois pourraient accepter ou refuser. </a:t>
            </a:r>
          </a:p>
          <a:p>
            <a:pPr>
              <a:lnSpc>
                <a:spcPts val="1500"/>
              </a:lnSpc>
              <a:spcAft>
                <a:spcPts val="300"/>
              </a:spcAft>
            </a:pP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Cette démarche est le moyen par lequel la communauté contrôle mieux l’accès à ses ressources et connait comment la ressource sera utilisée lorsqu’elle a été prise.</a:t>
            </a:r>
          </a:p>
        </p:txBody>
      </p:sp>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lIns="612000"/>
          <a:lstStyle/>
          <a:p>
            <a:r>
              <a:rPr lang="fr-FR" b="1" spc="-11" dirty="0">
                <a:solidFill>
                  <a:schemeClr val="accent3"/>
                </a:solidFill>
              </a:rPr>
              <a:t>④</a:t>
            </a:r>
            <a:r>
              <a:rPr lang="fr-FR" spc="-11" dirty="0"/>
              <a:t> </a:t>
            </a:r>
            <a:r>
              <a:rPr lang="fr-FR" dirty="0"/>
              <a:t>Les cartes illustrées ou Boîte à images sur l’APA</a:t>
            </a:r>
            <a:endParaRPr lang="fr-FR" b="1" dirty="0"/>
          </a:p>
        </p:txBody>
      </p:sp>
      <p:sp>
        <p:nvSpPr>
          <p:cNvPr id="24" name="Freihandform: Form 23">
            <a:extLst>
              <a:ext uri="{FF2B5EF4-FFF2-40B4-BE49-F238E27FC236}">
                <a16:creationId xmlns:a16="http://schemas.microsoft.com/office/drawing/2014/main" id="{C857FBBD-663B-442B-8E3F-8DD9CA8E20DE}"/>
              </a:ext>
            </a:extLst>
          </p:cNvPr>
          <p:cNvSpPr/>
          <p:nvPr/>
        </p:nvSpPr>
        <p:spPr>
          <a:xfrm>
            <a:off x="4024836" y="1767455"/>
            <a:ext cx="6062135" cy="760959"/>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40000"/>
              <a:lumOff val="6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2000" tIns="72000" rIns="108000" bIns="72000" numCol="1" spcCol="1270" anchor="t" anchorCtr="0">
            <a:spAutoFit/>
          </a:bodyPr>
          <a:lstStyle/>
          <a:p>
            <a:pPr>
              <a:lnSpc>
                <a:spcPts val="1400"/>
              </a:lnSpc>
              <a:spcAft>
                <a:spcPts val="6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Est-il important que les personnes qui souhaitent prendre et utiliser les ressources dans vos villages et les connaissances traditionnelles associées demandent votre permission d’abord ? </a:t>
            </a:r>
          </a:p>
          <a:p>
            <a:pPr>
              <a:lnSpc>
                <a:spcPts val="1400"/>
              </a:lnSpc>
              <a:spcAft>
                <a:spcPts val="6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Pourquoi ?</a:t>
            </a:r>
          </a:p>
        </p:txBody>
      </p:sp>
      <p:sp>
        <p:nvSpPr>
          <p:cNvPr id="11" name="Freihandform: Form 10">
            <a:extLst>
              <a:ext uri="{FF2B5EF4-FFF2-40B4-BE49-F238E27FC236}">
                <a16:creationId xmlns:a16="http://schemas.microsoft.com/office/drawing/2014/main" id="{2F682829-C47F-41D1-A45F-D23AC3769438}"/>
              </a:ext>
            </a:extLst>
          </p:cNvPr>
          <p:cNvSpPr/>
          <p:nvPr/>
        </p:nvSpPr>
        <p:spPr>
          <a:xfrm>
            <a:off x="4024836" y="2586426"/>
            <a:ext cx="6062135" cy="324943"/>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40000"/>
              <a:lumOff val="6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2000" tIns="72000" rIns="108000" bIns="72000" numCol="1" spcCol="1270" anchor="t" anchorCtr="0">
            <a:spAutoFit/>
          </a:bodyPr>
          <a:lstStyle/>
          <a:p>
            <a:pPr marL="180000" indent="-216000">
              <a:lnSpc>
                <a:spcPts val="1400"/>
              </a:lnSpc>
              <a:spcAft>
                <a:spcPts val="6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Qu’est ce qui peut se passer sur cette image ? </a:t>
            </a:r>
          </a:p>
        </p:txBody>
      </p:sp>
      <p:pic>
        <p:nvPicPr>
          <p:cNvPr id="14" name="Grafik 13">
            <a:extLst>
              <a:ext uri="{FF2B5EF4-FFF2-40B4-BE49-F238E27FC236}">
                <a16:creationId xmlns:a16="http://schemas.microsoft.com/office/drawing/2014/main" id="{50E76778-8645-4950-89D3-6EEB2A14115D}"/>
              </a:ext>
            </a:extLst>
          </p:cNvPr>
          <p:cNvPicPr>
            <a:picLocks noChangeAspect="1"/>
          </p:cNvPicPr>
          <p:nvPr/>
        </p:nvPicPr>
        <p:blipFill>
          <a:blip r:embed="rId2"/>
          <a:stretch>
            <a:fillRect/>
          </a:stretch>
        </p:blipFill>
        <p:spPr>
          <a:xfrm>
            <a:off x="602938" y="1404797"/>
            <a:ext cx="3419992" cy="2305805"/>
          </a:xfrm>
          <a:prstGeom prst="rect">
            <a:avLst/>
          </a:prstGeom>
        </p:spPr>
      </p:pic>
      <p:sp>
        <p:nvSpPr>
          <p:cNvPr id="12" name="Inhaltsplatzhalter 12">
            <a:extLst>
              <a:ext uri="{FF2B5EF4-FFF2-40B4-BE49-F238E27FC236}">
                <a16:creationId xmlns:a16="http://schemas.microsoft.com/office/drawing/2014/main" id="{12C46E23-9D0D-4B0F-8BFF-E1AC753F0546}"/>
              </a:ext>
            </a:extLst>
          </p:cNvPr>
          <p:cNvSpPr>
            <a:spLocks noGrp="1"/>
          </p:cNvSpPr>
          <p:nvPr>
            <p:ph type="body" sz="quarter" idx="10"/>
          </p:nvPr>
        </p:nvSpPr>
        <p:spPr>
          <a:xfrm>
            <a:off x="4031342" y="1407455"/>
            <a:ext cx="4751388" cy="360000"/>
          </a:xfrm>
        </p:spPr>
        <p:txBody>
          <a:bodyPr wrap="square" lIns="252000">
            <a:noAutofit/>
          </a:bodyPr>
          <a:lstStyle/>
          <a:p>
            <a:pPr marL="0" indent="0">
              <a:lnSpc>
                <a:spcPts val="2000"/>
              </a:lnSpc>
              <a:spcBef>
                <a:spcPts val="600"/>
              </a:spcBef>
              <a:spcAft>
                <a:spcPts val="600"/>
              </a:spcAft>
              <a:buNone/>
            </a:pPr>
            <a:r>
              <a:rPr lang="fr-FR" sz="1200" b="1" dirty="0"/>
              <a:t>Questions du modérateur et Réponses des participants</a:t>
            </a:r>
          </a:p>
        </p:txBody>
      </p:sp>
      <p:sp>
        <p:nvSpPr>
          <p:cNvPr id="9" name="Inhaltsplatzhalter 12">
            <a:extLst>
              <a:ext uri="{FF2B5EF4-FFF2-40B4-BE49-F238E27FC236}">
                <a16:creationId xmlns:a16="http://schemas.microsoft.com/office/drawing/2014/main" id="{740CEC55-F57B-46CC-9D5A-06D8667FE91A}"/>
              </a:ext>
            </a:extLst>
          </p:cNvPr>
          <p:cNvSpPr txBox="1">
            <a:spLocks/>
          </p:cNvSpPr>
          <p:nvPr/>
        </p:nvSpPr>
        <p:spPr>
          <a:xfrm>
            <a:off x="672006" y="3879066"/>
            <a:ext cx="4730433" cy="184922"/>
          </a:xfrm>
          <a:prstGeom prst="rect">
            <a:avLst/>
          </a:prstGeom>
        </p:spPr>
        <p:txBody>
          <a:bodyPr vert="horz" wrap="square" lIns="0" tIns="0" rIns="0" bIns="0" rtlCol="0">
            <a:spAutoFit/>
          </a:bodyPr>
          <a:lstStyle>
            <a:lvl1pPr marL="200467" indent="-200467" algn="l" defTabSz="801866" rtl="0" eaLnBrk="1" latinLnBrk="0" hangingPunct="1">
              <a:lnSpc>
                <a:spcPct val="90000"/>
              </a:lnSpc>
              <a:spcBef>
                <a:spcPts val="877"/>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01400"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002333"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403266"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804199"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205132"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6pPr>
            <a:lvl7pPr marL="2606065"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7pPr>
            <a:lvl8pPr marL="3006998"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8pPr>
            <a:lvl9pPr marL="3407931"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9pPr>
          </a:lstStyle>
          <a:p>
            <a:pPr marL="0" indent="0">
              <a:lnSpc>
                <a:spcPts val="1500"/>
              </a:lnSpc>
              <a:spcBef>
                <a:spcPts val="0"/>
              </a:spcBef>
              <a:spcAft>
                <a:spcPts val="300"/>
              </a:spcAft>
              <a:buNone/>
            </a:pPr>
            <a:r>
              <a:rPr lang="fr-FR" sz="1200" b="1" dirty="0"/>
              <a:t>Explication/Interprétation de la carte par le modérateur</a:t>
            </a:r>
          </a:p>
        </p:txBody>
      </p:sp>
    </p:spTree>
    <p:extLst>
      <p:ext uri="{BB962C8B-B14F-4D97-AF65-F5344CB8AC3E}">
        <p14:creationId xmlns:p14="http://schemas.microsoft.com/office/powerpoint/2010/main" val="4059032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ihandform: Form 17">
            <a:extLst>
              <a:ext uri="{FF2B5EF4-FFF2-40B4-BE49-F238E27FC236}">
                <a16:creationId xmlns:a16="http://schemas.microsoft.com/office/drawing/2014/main" id="{B03BC67E-9D8E-4695-8F08-7673163C9BE0}"/>
              </a:ext>
            </a:extLst>
          </p:cNvPr>
          <p:cNvSpPr/>
          <p:nvPr/>
        </p:nvSpPr>
        <p:spPr>
          <a:xfrm>
            <a:off x="672006" y="4122000"/>
            <a:ext cx="4673899" cy="2608663"/>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216000" anchor="t" anchorCtr="0">
            <a:spAutoFit/>
          </a:bodyPr>
          <a:lstStyle/>
          <a:p>
            <a:pPr>
              <a:lnSpc>
                <a:spcPts val="1500"/>
              </a:lnSpc>
              <a:spcAft>
                <a:spcPts val="300"/>
              </a:spcAft>
            </a:pP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Cette image ressemble légèrement à la précédente représente la même scène que précédemment.</a:t>
            </a:r>
          </a:p>
          <a:p>
            <a:pPr>
              <a:lnSpc>
                <a:spcPts val="1500"/>
              </a:lnSpc>
              <a:spcAft>
                <a:spcPts val="300"/>
              </a:spcAft>
            </a:pP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Ici on parle surtout de donnant-donnant, c’est-à-dire que quand quelqu’un prend quelque chose, il peut également donner quelque chose en retour. </a:t>
            </a:r>
          </a:p>
          <a:p>
            <a:pPr>
              <a:lnSpc>
                <a:spcPts val="1500"/>
              </a:lnSpc>
              <a:spcAft>
                <a:spcPts val="300"/>
              </a:spcAft>
            </a:pP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Les communautés locales et les personnes extérieures peuvent alors discuter ensemble des possibles conditions pour pouvoir prendre la ressource et l’utiliser. Cela peut impliquer de convenir sur les possibles avantages qui seraient à partager avec les communautés si l’utilisation de </a:t>
            </a:r>
            <a:b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la ressource génère des avantages. Il s’agit ici surtout d’avantages qui vise </a:t>
            </a:r>
            <a:b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le bien commun, le développement local de l’ensemble de la communauté et la protection de la ressource.</a:t>
            </a:r>
          </a:p>
          <a:p>
            <a:pPr>
              <a:lnSpc>
                <a:spcPts val="1500"/>
              </a:lnSpc>
              <a:spcAft>
                <a:spcPts val="300"/>
              </a:spcAft>
            </a:pP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La forme des avantages à partager sont à convenir, de même sur la manière dont ils seront partagés.</a:t>
            </a:r>
          </a:p>
        </p:txBody>
      </p:sp>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lIns="612000"/>
          <a:lstStyle/>
          <a:p>
            <a:r>
              <a:rPr lang="fr-FR" b="1" spc="-11" dirty="0">
                <a:solidFill>
                  <a:schemeClr val="accent3"/>
                </a:solidFill>
              </a:rPr>
              <a:t>④</a:t>
            </a:r>
            <a:r>
              <a:rPr lang="fr-FR" spc="-11" dirty="0"/>
              <a:t> </a:t>
            </a:r>
            <a:r>
              <a:rPr lang="fr-FR" dirty="0"/>
              <a:t>Les cartes illustrées ou Boîte à images sur l’APA</a:t>
            </a:r>
            <a:endParaRPr lang="fr-FR" b="1" dirty="0"/>
          </a:p>
        </p:txBody>
      </p:sp>
      <p:sp>
        <p:nvSpPr>
          <p:cNvPr id="24" name="Freihandform: Form 23">
            <a:extLst>
              <a:ext uri="{FF2B5EF4-FFF2-40B4-BE49-F238E27FC236}">
                <a16:creationId xmlns:a16="http://schemas.microsoft.com/office/drawing/2014/main" id="{C857FBBD-663B-442B-8E3F-8DD9CA8E20DE}"/>
              </a:ext>
            </a:extLst>
          </p:cNvPr>
          <p:cNvSpPr/>
          <p:nvPr/>
        </p:nvSpPr>
        <p:spPr>
          <a:xfrm>
            <a:off x="4024836" y="1770904"/>
            <a:ext cx="6062135" cy="324943"/>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40000"/>
              <a:lumOff val="6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2000" tIns="72000" rIns="108000" bIns="72000" numCol="1" spcCol="1270" anchor="t" anchorCtr="0">
            <a:spAutoFit/>
          </a:bodyPr>
          <a:lstStyle/>
          <a:p>
            <a:pPr marL="180000" indent="-216000">
              <a:lnSpc>
                <a:spcPts val="1400"/>
              </a:lnSpc>
              <a:spcAft>
                <a:spcPts val="6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Qu’est-ce qui se passe à votre avis ? </a:t>
            </a:r>
          </a:p>
        </p:txBody>
      </p:sp>
      <p:sp>
        <p:nvSpPr>
          <p:cNvPr id="11" name="Freihandform: Form 10">
            <a:extLst>
              <a:ext uri="{FF2B5EF4-FFF2-40B4-BE49-F238E27FC236}">
                <a16:creationId xmlns:a16="http://schemas.microsoft.com/office/drawing/2014/main" id="{2F682829-C47F-41D1-A45F-D23AC3769438}"/>
              </a:ext>
            </a:extLst>
          </p:cNvPr>
          <p:cNvSpPr/>
          <p:nvPr/>
        </p:nvSpPr>
        <p:spPr>
          <a:xfrm>
            <a:off x="4024836" y="2157519"/>
            <a:ext cx="6062135" cy="324943"/>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40000"/>
              <a:lumOff val="6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2000" tIns="72000" rIns="108000" bIns="72000" numCol="1" spcCol="1270" anchor="t" anchorCtr="0">
            <a:spAutoFit/>
          </a:bodyPr>
          <a:lstStyle/>
          <a:p>
            <a:pPr marL="180000" indent="-216000">
              <a:lnSpc>
                <a:spcPts val="1400"/>
              </a:lnSpc>
              <a:spcAft>
                <a:spcPts val="6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De quoi est-ce qu’ils sont en train de discuter ? </a:t>
            </a:r>
          </a:p>
        </p:txBody>
      </p:sp>
      <p:sp>
        <p:nvSpPr>
          <p:cNvPr id="12" name="Freihandform: Form 11">
            <a:extLst>
              <a:ext uri="{FF2B5EF4-FFF2-40B4-BE49-F238E27FC236}">
                <a16:creationId xmlns:a16="http://schemas.microsoft.com/office/drawing/2014/main" id="{EACDEDFA-A651-40A8-9658-906E1BF0D70A}"/>
              </a:ext>
            </a:extLst>
          </p:cNvPr>
          <p:cNvSpPr/>
          <p:nvPr/>
        </p:nvSpPr>
        <p:spPr>
          <a:xfrm>
            <a:off x="4024836" y="2544134"/>
            <a:ext cx="6062135" cy="324943"/>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40000"/>
              <a:lumOff val="6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2000" tIns="72000" rIns="108000" bIns="72000" numCol="1" spcCol="1270" anchor="t" anchorCtr="0">
            <a:spAutoFit/>
          </a:bodyPr>
          <a:lstStyle/>
          <a:p>
            <a:pPr marL="180000" indent="-216000">
              <a:lnSpc>
                <a:spcPts val="1400"/>
              </a:lnSpc>
              <a:spcAft>
                <a:spcPts val="6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Que représente les images dans les petites bulles ?</a:t>
            </a:r>
          </a:p>
        </p:txBody>
      </p:sp>
      <p:sp>
        <p:nvSpPr>
          <p:cNvPr id="13" name="Freihandform: Form 12">
            <a:extLst>
              <a:ext uri="{FF2B5EF4-FFF2-40B4-BE49-F238E27FC236}">
                <a16:creationId xmlns:a16="http://schemas.microsoft.com/office/drawing/2014/main" id="{DA34B270-1E2B-4BCA-A05A-6FC9D0B54FD7}"/>
              </a:ext>
            </a:extLst>
          </p:cNvPr>
          <p:cNvSpPr/>
          <p:nvPr/>
        </p:nvSpPr>
        <p:spPr>
          <a:xfrm>
            <a:off x="4024836" y="2930750"/>
            <a:ext cx="6062135" cy="324943"/>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40000"/>
              <a:lumOff val="6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2000" tIns="72000" rIns="108000" bIns="72000" numCol="1" spcCol="1270" anchor="t" anchorCtr="0">
            <a:spAutoFit/>
          </a:bodyPr>
          <a:lstStyle/>
          <a:p>
            <a:pPr marL="180000" indent="-216000">
              <a:lnSpc>
                <a:spcPts val="1400"/>
              </a:lnSpc>
              <a:spcAft>
                <a:spcPts val="6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Quelles peuvent être ces avantages à votre avis ? </a:t>
            </a:r>
          </a:p>
        </p:txBody>
      </p:sp>
      <p:pic>
        <p:nvPicPr>
          <p:cNvPr id="14" name="Grafik 13">
            <a:extLst>
              <a:ext uri="{FF2B5EF4-FFF2-40B4-BE49-F238E27FC236}">
                <a16:creationId xmlns:a16="http://schemas.microsoft.com/office/drawing/2014/main" id="{50E76778-8645-4950-89D3-6EEB2A14115D}"/>
              </a:ext>
            </a:extLst>
          </p:cNvPr>
          <p:cNvPicPr>
            <a:picLocks noChangeAspect="1"/>
          </p:cNvPicPr>
          <p:nvPr/>
        </p:nvPicPr>
        <p:blipFill>
          <a:blip r:embed="rId2"/>
          <a:stretch>
            <a:fillRect/>
          </a:stretch>
        </p:blipFill>
        <p:spPr>
          <a:xfrm>
            <a:off x="604849" y="1403349"/>
            <a:ext cx="3419980" cy="2308701"/>
          </a:xfrm>
          <a:prstGeom prst="rect">
            <a:avLst/>
          </a:prstGeom>
        </p:spPr>
      </p:pic>
      <p:sp>
        <p:nvSpPr>
          <p:cNvPr id="15" name="Inhaltsplatzhalter 12">
            <a:extLst>
              <a:ext uri="{FF2B5EF4-FFF2-40B4-BE49-F238E27FC236}">
                <a16:creationId xmlns:a16="http://schemas.microsoft.com/office/drawing/2014/main" id="{B1C7A4CB-DC9C-40F3-9A67-BE7AD471C510}"/>
              </a:ext>
            </a:extLst>
          </p:cNvPr>
          <p:cNvSpPr>
            <a:spLocks noGrp="1"/>
          </p:cNvSpPr>
          <p:nvPr>
            <p:ph type="body" sz="quarter" idx="10"/>
          </p:nvPr>
        </p:nvSpPr>
        <p:spPr>
          <a:xfrm>
            <a:off x="4031342" y="1407455"/>
            <a:ext cx="4751388" cy="360000"/>
          </a:xfrm>
        </p:spPr>
        <p:txBody>
          <a:bodyPr wrap="square" lIns="252000">
            <a:noAutofit/>
          </a:bodyPr>
          <a:lstStyle/>
          <a:p>
            <a:pPr marL="0" indent="0">
              <a:lnSpc>
                <a:spcPts val="2000"/>
              </a:lnSpc>
              <a:spcBef>
                <a:spcPts val="600"/>
              </a:spcBef>
              <a:spcAft>
                <a:spcPts val="600"/>
              </a:spcAft>
              <a:buNone/>
            </a:pPr>
            <a:r>
              <a:rPr lang="fr-FR" sz="1200" b="1" dirty="0"/>
              <a:t>Questions du modérateur et Réponses des participants</a:t>
            </a:r>
          </a:p>
        </p:txBody>
      </p:sp>
      <p:sp>
        <p:nvSpPr>
          <p:cNvPr id="17" name="Inhaltsplatzhalter 12">
            <a:extLst>
              <a:ext uri="{FF2B5EF4-FFF2-40B4-BE49-F238E27FC236}">
                <a16:creationId xmlns:a16="http://schemas.microsoft.com/office/drawing/2014/main" id="{86C23DAF-7B21-43EA-A5A3-2A0133A7C208}"/>
              </a:ext>
            </a:extLst>
          </p:cNvPr>
          <p:cNvSpPr txBox="1">
            <a:spLocks/>
          </p:cNvSpPr>
          <p:nvPr/>
        </p:nvSpPr>
        <p:spPr>
          <a:xfrm>
            <a:off x="672006" y="3879066"/>
            <a:ext cx="4730433" cy="184922"/>
          </a:xfrm>
          <a:prstGeom prst="rect">
            <a:avLst/>
          </a:prstGeom>
        </p:spPr>
        <p:txBody>
          <a:bodyPr vert="horz" wrap="square" lIns="0" tIns="0" rIns="0" bIns="0" rtlCol="0">
            <a:spAutoFit/>
          </a:bodyPr>
          <a:lstStyle>
            <a:lvl1pPr marL="200467" indent="-200467" algn="l" defTabSz="801866" rtl="0" eaLnBrk="1" latinLnBrk="0" hangingPunct="1">
              <a:lnSpc>
                <a:spcPct val="90000"/>
              </a:lnSpc>
              <a:spcBef>
                <a:spcPts val="877"/>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01400"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002333"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403266"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804199"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205132"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6pPr>
            <a:lvl7pPr marL="2606065"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7pPr>
            <a:lvl8pPr marL="3006998"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8pPr>
            <a:lvl9pPr marL="3407931"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9pPr>
          </a:lstStyle>
          <a:p>
            <a:pPr marL="0" indent="0">
              <a:lnSpc>
                <a:spcPts val="1500"/>
              </a:lnSpc>
              <a:spcBef>
                <a:spcPts val="0"/>
              </a:spcBef>
              <a:spcAft>
                <a:spcPts val="300"/>
              </a:spcAft>
              <a:buNone/>
            </a:pPr>
            <a:r>
              <a:rPr lang="fr-FR" sz="1200" b="1" dirty="0"/>
              <a:t>Explication/Interprétation de la carte par le modérateur</a:t>
            </a:r>
          </a:p>
        </p:txBody>
      </p:sp>
    </p:spTree>
    <p:extLst>
      <p:ext uri="{BB962C8B-B14F-4D97-AF65-F5344CB8AC3E}">
        <p14:creationId xmlns:p14="http://schemas.microsoft.com/office/powerpoint/2010/main" val="2031601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ihandform: Form 17">
            <a:extLst>
              <a:ext uri="{FF2B5EF4-FFF2-40B4-BE49-F238E27FC236}">
                <a16:creationId xmlns:a16="http://schemas.microsoft.com/office/drawing/2014/main" id="{B03BC67E-9D8E-4695-8F08-7673163C9BE0}"/>
              </a:ext>
            </a:extLst>
          </p:cNvPr>
          <p:cNvSpPr/>
          <p:nvPr/>
        </p:nvSpPr>
        <p:spPr>
          <a:xfrm>
            <a:off x="672006" y="4122000"/>
            <a:ext cx="4617326" cy="2495369"/>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216000" anchor="t" anchorCtr="0">
            <a:noAutofit/>
          </a:bodyPr>
          <a:lstStyle/>
          <a:p>
            <a:pPr>
              <a:lnSpc>
                <a:spcPts val="1500"/>
              </a:lnSpc>
              <a:spcAft>
                <a:spcPts val="300"/>
              </a:spcAft>
            </a:pP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La femme étrangère, la grand-mère du village et un autre monsieur sont en train d’écrire sur du papier. Ils sont en train de signer un papier. </a:t>
            </a:r>
            <a:b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Le Monsieur avec les lunettes est un représentant du Ministère. En effet, le Ministère veille à ce que l’ensemble de cette démarche soit respectée.</a:t>
            </a:r>
          </a:p>
          <a:p>
            <a:pPr>
              <a:lnSpc>
                <a:spcPts val="1500"/>
              </a:lnSpc>
              <a:spcAft>
                <a:spcPts val="300"/>
              </a:spcAft>
            </a:pP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Nous venons donc de discuter de deux autres éléments importants. Avant qu’une personne ne prend et utilise une ressource ou des connaissances traditionnelles, il est nécessaire de :</a:t>
            </a:r>
          </a:p>
          <a:p>
            <a:pPr indent="-171450">
              <a:lnSpc>
                <a:spcPts val="1500"/>
              </a:lnSpc>
              <a:spcAft>
                <a:spcPts val="300"/>
              </a:spcAft>
              <a:buFont typeface="Symbol" panose="05050102010706020507" pitchFamily="18" charset="2"/>
              <a:buChar char="-"/>
            </a:pP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Demander la permission des communautés locales ; et </a:t>
            </a:r>
          </a:p>
          <a:p>
            <a:pPr indent="-171450">
              <a:lnSpc>
                <a:spcPts val="1500"/>
              </a:lnSpc>
              <a:spcAft>
                <a:spcPts val="300"/>
              </a:spcAft>
              <a:buFont typeface="Symbol" panose="05050102010706020507" pitchFamily="18" charset="2"/>
              <a:buChar char="-"/>
            </a:pP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Discuter des conditions et du partage des avantages que peuvent générer l’utilisation des ressources et des connaissances. </a:t>
            </a:r>
          </a:p>
          <a:p>
            <a:pPr>
              <a:lnSpc>
                <a:spcPts val="1500"/>
              </a:lnSpc>
              <a:spcAft>
                <a:spcPts val="300"/>
              </a:spcAft>
            </a:pP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Ce qui est convenu durant les discussions est à mettre dans un accord.</a:t>
            </a:r>
          </a:p>
          <a:p>
            <a:pPr>
              <a:lnSpc>
                <a:spcPts val="1500"/>
              </a:lnSpc>
              <a:spcAft>
                <a:spcPts val="300"/>
              </a:spcAft>
            </a:pP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p:txBody>
      </p:sp>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lIns="612000"/>
          <a:lstStyle/>
          <a:p>
            <a:r>
              <a:rPr lang="fr-FR" b="1" spc="-11" dirty="0">
                <a:solidFill>
                  <a:schemeClr val="accent3"/>
                </a:solidFill>
              </a:rPr>
              <a:t>④</a:t>
            </a:r>
            <a:r>
              <a:rPr lang="fr-FR" spc="-11" dirty="0"/>
              <a:t> </a:t>
            </a:r>
            <a:r>
              <a:rPr lang="fr-FR" dirty="0"/>
              <a:t>Les cartes illustrées ou Boîte à images sur l’APA</a:t>
            </a:r>
            <a:endParaRPr lang="fr-FR" b="1" dirty="0"/>
          </a:p>
        </p:txBody>
      </p:sp>
      <p:sp>
        <p:nvSpPr>
          <p:cNvPr id="24" name="Freihandform: Form 23">
            <a:extLst>
              <a:ext uri="{FF2B5EF4-FFF2-40B4-BE49-F238E27FC236}">
                <a16:creationId xmlns:a16="http://schemas.microsoft.com/office/drawing/2014/main" id="{C857FBBD-663B-442B-8E3F-8DD9CA8E20DE}"/>
              </a:ext>
            </a:extLst>
          </p:cNvPr>
          <p:cNvSpPr/>
          <p:nvPr/>
        </p:nvSpPr>
        <p:spPr>
          <a:xfrm>
            <a:off x="4024829" y="1767455"/>
            <a:ext cx="6062135" cy="324943"/>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40000"/>
              <a:lumOff val="6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2000" tIns="72000" rIns="108000" bIns="72000" numCol="1" spcCol="1270" anchor="t" anchorCtr="0">
            <a:spAutoFit/>
          </a:bodyPr>
          <a:lstStyle/>
          <a:p>
            <a:pPr marL="180000" indent="-216000">
              <a:lnSpc>
                <a:spcPts val="1400"/>
              </a:lnSpc>
              <a:spcAft>
                <a:spcPts val="6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Qu’est-ce qui se passe sur l’image ?  </a:t>
            </a:r>
          </a:p>
        </p:txBody>
      </p:sp>
      <p:sp>
        <p:nvSpPr>
          <p:cNvPr id="11" name="Freihandform: Form 10">
            <a:extLst>
              <a:ext uri="{FF2B5EF4-FFF2-40B4-BE49-F238E27FC236}">
                <a16:creationId xmlns:a16="http://schemas.microsoft.com/office/drawing/2014/main" id="{2F682829-C47F-41D1-A45F-D23AC3769438}"/>
              </a:ext>
            </a:extLst>
          </p:cNvPr>
          <p:cNvSpPr/>
          <p:nvPr/>
        </p:nvSpPr>
        <p:spPr>
          <a:xfrm>
            <a:off x="4024829" y="2173374"/>
            <a:ext cx="6062135" cy="324943"/>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40000"/>
              <a:lumOff val="6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2000" tIns="72000" rIns="108000" bIns="72000" numCol="1" spcCol="1270" anchor="t" anchorCtr="0">
            <a:spAutoFit/>
          </a:bodyPr>
          <a:lstStyle/>
          <a:p>
            <a:pPr marL="180000" indent="-216000">
              <a:lnSpc>
                <a:spcPts val="1400"/>
              </a:lnSpc>
              <a:spcAft>
                <a:spcPts val="6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Qui est cette nouvelle personne, le Monsieur avec des lunettes ?</a:t>
            </a:r>
          </a:p>
        </p:txBody>
      </p:sp>
      <p:pic>
        <p:nvPicPr>
          <p:cNvPr id="14" name="Grafik 13">
            <a:extLst>
              <a:ext uri="{FF2B5EF4-FFF2-40B4-BE49-F238E27FC236}">
                <a16:creationId xmlns:a16="http://schemas.microsoft.com/office/drawing/2014/main" id="{50E76778-8645-4950-89D3-6EEB2A14115D}"/>
              </a:ext>
            </a:extLst>
          </p:cNvPr>
          <p:cNvPicPr>
            <a:picLocks noChangeAspect="1"/>
          </p:cNvPicPr>
          <p:nvPr/>
        </p:nvPicPr>
        <p:blipFill>
          <a:blip r:embed="rId2"/>
          <a:stretch>
            <a:fillRect/>
          </a:stretch>
        </p:blipFill>
        <p:spPr>
          <a:xfrm>
            <a:off x="604849" y="1404801"/>
            <a:ext cx="3419980" cy="2305796"/>
          </a:xfrm>
          <a:prstGeom prst="rect">
            <a:avLst/>
          </a:prstGeom>
        </p:spPr>
      </p:pic>
      <p:sp>
        <p:nvSpPr>
          <p:cNvPr id="12" name="Inhaltsplatzhalter 12">
            <a:extLst>
              <a:ext uri="{FF2B5EF4-FFF2-40B4-BE49-F238E27FC236}">
                <a16:creationId xmlns:a16="http://schemas.microsoft.com/office/drawing/2014/main" id="{A591DFF4-F798-4909-8601-7F5C64520CDC}"/>
              </a:ext>
            </a:extLst>
          </p:cNvPr>
          <p:cNvSpPr>
            <a:spLocks noGrp="1"/>
          </p:cNvSpPr>
          <p:nvPr>
            <p:ph type="body" sz="quarter" idx="10"/>
          </p:nvPr>
        </p:nvSpPr>
        <p:spPr>
          <a:xfrm>
            <a:off x="4031342" y="1407455"/>
            <a:ext cx="4751388" cy="360000"/>
          </a:xfrm>
        </p:spPr>
        <p:txBody>
          <a:bodyPr wrap="square" lIns="252000">
            <a:noAutofit/>
          </a:bodyPr>
          <a:lstStyle/>
          <a:p>
            <a:pPr marL="0" indent="0">
              <a:lnSpc>
                <a:spcPts val="2000"/>
              </a:lnSpc>
              <a:spcBef>
                <a:spcPts val="600"/>
              </a:spcBef>
              <a:spcAft>
                <a:spcPts val="600"/>
              </a:spcAft>
              <a:buNone/>
            </a:pPr>
            <a:r>
              <a:rPr lang="fr-FR" sz="1200" b="1" dirty="0"/>
              <a:t>Questions du modérateur et Réponses des participants</a:t>
            </a:r>
          </a:p>
        </p:txBody>
      </p:sp>
      <p:sp>
        <p:nvSpPr>
          <p:cNvPr id="16" name="Inhaltsplatzhalter 12">
            <a:extLst>
              <a:ext uri="{FF2B5EF4-FFF2-40B4-BE49-F238E27FC236}">
                <a16:creationId xmlns:a16="http://schemas.microsoft.com/office/drawing/2014/main" id="{24D5F640-EE0C-42FC-B2C2-7222606A7B3C}"/>
              </a:ext>
            </a:extLst>
          </p:cNvPr>
          <p:cNvSpPr txBox="1">
            <a:spLocks/>
          </p:cNvSpPr>
          <p:nvPr/>
        </p:nvSpPr>
        <p:spPr>
          <a:xfrm>
            <a:off x="672006" y="3879066"/>
            <a:ext cx="4730433" cy="184922"/>
          </a:xfrm>
          <a:prstGeom prst="rect">
            <a:avLst/>
          </a:prstGeom>
        </p:spPr>
        <p:txBody>
          <a:bodyPr vert="horz" wrap="square" lIns="0" tIns="0" rIns="0" bIns="0" rtlCol="0">
            <a:spAutoFit/>
          </a:bodyPr>
          <a:lstStyle>
            <a:lvl1pPr marL="200467" indent="-200467" algn="l" defTabSz="801866" rtl="0" eaLnBrk="1" latinLnBrk="0" hangingPunct="1">
              <a:lnSpc>
                <a:spcPct val="90000"/>
              </a:lnSpc>
              <a:spcBef>
                <a:spcPts val="877"/>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01400"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002333"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403266"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804199"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205132"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6pPr>
            <a:lvl7pPr marL="2606065"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7pPr>
            <a:lvl8pPr marL="3006998"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8pPr>
            <a:lvl9pPr marL="3407931"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9pPr>
          </a:lstStyle>
          <a:p>
            <a:pPr marL="0" indent="0">
              <a:lnSpc>
                <a:spcPts val="1500"/>
              </a:lnSpc>
              <a:spcBef>
                <a:spcPts val="0"/>
              </a:spcBef>
              <a:spcAft>
                <a:spcPts val="300"/>
              </a:spcAft>
              <a:buNone/>
            </a:pPr>
            <a:r>
              <a:rPr lang="fr-FR" sz="1200" b="1" dirty="0"/>
              <a:t>Explication/Interprétation de la carte par le modérateur</a:t>
            </a:r>
          </a:p>
        </p:txBody>
      </p:sp>
    </p:spTree>
    <p:extLst>
      <p:ext uri="{BB962C8B-B14F-4D97-AF65-F5344CB8AC3E}">
        <p14:creationId xmlns:p14="http://schemas.microsoft.com/office/powerpoint/2010/main" val="1267588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ihandform: Form 17">
            <a:extLst>
              <a:ext uri="{FF2B5EF4-FFF2-40B4-BE49-F238E27FC236}">
                <a16:creationId xmlns:a16="http://schemas.microsoft.com/office/drawing/2014/main" id="{B03BC67E-9D8E-4695-8F08-7673163C9BE0}"/>
              </a:ext>
            </a:extLst>
          </p:cNvPr>
          <p:cNvSpPr/>
          <p:nvPr/>
        </p:nvSpPr>
        <p:spPr>
          <a:xfrm>
            <a:off x="672005" y="4122000"/>
            <a:ext cx="4673901" cy="2363503"/>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216000" anchor="t" anchorCtr="0">
            <a:noAutofit/>
          </a:bodyPr>
          <a:lstStyle/>
          <a:p>
            <a:pPr>
              <a:lnSpc>
                <a:spcPts val="1500"/>
              </a:lnSpc>
              <a:spcAft>
                <a:spcPts val="600"/>
              </a:spcAft>
            </a:pP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Les principaux acteurs du processus APA sont les communautés locales, </a:t>
            </a:r>
            <a:b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les personnes qui demandent l’accès aux ressources et le Ministère </a:t>
            </a:r>
            <a:b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en charge de l’Environnement. Pour la bonne marche de ce processus, </a:t>
            </a:r>
            <a:b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les différents acteurs doivent collaborer. </a:t>
            </a:r>
          </a:p>
          <a:p>
            <a:pPr>
              <a:lnSpc>
                <a:spcPts val="1500"/>
              </a:lnSpc>
              <a:spcAft>
                <a:spcPts val="600"/>
              </a:spcAft>
            </a:pP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Les communautés locales ont besoin des demandeurs pour valoriser </a:t>
            </a:r>
            <a:b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les ressources et pour créer des avantages, et les demandeurs ne peuvent rien faire sans la participation et la permission des communautés. </a:t>
            </a:r>
            <a:b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Tout ceci sous la veille du Ministère.</a:t>
            </a:r>
          </a:p>
        </p:txBody>
      </p:sp>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lIns="612000"/>
          <a:lstStyle/>
          <a:p>
            <a:r>
              <a:rPr lang="fr-FR" b="1" spc="-11" dirty="0">
                <a:solidFill>
                  <a:schemeClr val="accent3"/>
                </a:solidFill>
              </a:rPr>
              <a:t>④</a:t>
            </a:r>
            <a:r>
              <a:rPr lang="fr-FR" spc="-11" dirty="0"/>
              <a:t> </a:t>
            </a:r>
            <a:r>
              <a:rPr lang="fr-FR" dirty="0"/>
              <a:t>Les cartes illustrées ou Boîte à images sur l’APA</a:t>
            </a:r>
            <a:endParaRPr lang="fr-FR" b="1" dirty="0"/>
          </a:p>
        </p:txBody>
      </p:sp>
      <p:pic>
        <p:nvPicPr>
          <p:cNvPr id="14" name="Grafik 13">
            <a:extLst>
              <a:ext uri="{FF2B5EF4-FFF2-40B4-BE49-F238E27FC236}">
                <a16:creationId xmlns:a16="http://schemas.microsoft.com/office/drawing/2014/main" id="{50E76778-8645-4950-89D3-6EEB2A14115D}"/>
              </a:ext>
            </a:extLst>
          </p:cNvPr>
          <p:cNvPicPr>
            <a:picLocks noChangeAspect="1"/>
          </p:cNvPicPr>
          <p:nvPr/>
        </p:nvPicPr>
        <p:blipFill>
          <a:blip r:embed="rId2"/>
          <a:stretch>
            <a:fillRect/>
          </a:stretch>
        </p:blipFill>
        <p:spPr>
          <a:xfrm>
            <a:off x="607001" y="1408961"/>
            <a:ext cx="3415676" cy="2305796"/>
          </a:xfrm>
          <a:prstGeom prst="rect">
            <a:avLst/>
          </a:prstGeom>
        </p:spPr>
      </p:pic>
      <p:sp>
        <p:nvSpPr>
          <p:cNvPr id="7" name="Freihandform: Form 6">
            <a:extLst>
              <a:ext uri="{FF2B5EF4-FFF2-40B4-BE49-F238E27FC236}">
                <a16:creationId xmlns:a16="http://schemas.microsoft.com/office/drawing/2014/main" id="{EF0A96CD-2B92-4378-A612-8A881A23FFB9}"/>
              </a:ext>
            </a:extLst>
          </p:cNvPr>
          <p:cNvSpPr/>
          <p:nvPr/>
        </p:nvSpPr>
        <p:spPr>
          <a:xfrm>
            <a:off x="4015304" y="1767455"/>
            <a:ext cx="6062135" cy="324943"/>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40000"/>
              <a:lumOff val="6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2000" tIns="72000" rIns="108000" bIns="72000" numCol="1" spcCol="1270" anchor="t" anchorCtr="0">
            <a:spAutoFit/>
          </a:bodyPr>
          <a:lstStyle/>
          <a:p>
            <a:pPr marL="180000" indent="-216000">
              <a:lnSpc>
                <a:spcPts val="1400"/>
              </a:lnSpc>
              <a:spcAft>
                <a:spcPts val="6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Décrivez cette image selon votre compréhension</a:t>
            </a:r>
          </a:p>
        </p:txBody>
      </p:sp>
      <p:sp>
        <p:nvSpPr>
          <p:cNvPr id="8" name="Freihandform: Form 7">
            <a:extLst>
              <a:ext uri="{FF2B5EF4-FFF2-40B4-BE49-F238E27FC236}">
                <a16:creationId xmlns:a16="http://schemas.microsoft.com/office/drawing/2014/main" id="{A60150E4-D3A4-4BFC-99FA-0B02E7B12D17}"/>
              </a:ext>
            </a:extLst>
          </p:cNvPr>
          <p:cNvSpPr/>
          <p:nvPr/>
        </p:nvSpPr>
        <p:spPr>
          <a:xfrm>
            <a:off x="4015304" y="2130068"/>
            <a:ext cx="6062135" cy="324943"/>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40000"/>
              <a:lumOff val="6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2000" tIns="72000" rIns="108000" bIns="72000" numCol="1" spcCol="1270" anchor="t" anchorCtr="0">
            <a:spAutoFit/>
          </a:bodyPr>
          <a:lstStyle/>
          <a:p>
            <a:pPr marL="180000" indent="-216000">
              <a:lnSpc>
                <a:spcPts val="1400"/>
              </a:lnSpc>
              <a:spcAft>
                <a:spcPts val="6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Qu’est-ce qu’il faut faire maintenant pour que les accords marchent bien ?</a:t>
            </a:r>
          </a:p>
        </p:txBody>
      </p:sp>
      <p:sp>
        <p:nvSpPr>
          <p:cNvPr id="9" name="Inhaltsplatzhalter 12">
            <a:extLst>
              <a:ext uri="{FF2B5EF4-FFF2-40B4-BE49-F238E27FC236}">
                <a16:creationId xmlns:a16="http://schemas.microsoft.com/office/drawing/2014/main" id="{806E72A8-FE4E-4EAD-AA64-B4F28792492B}"/>
              </a:ext>
            </a:extLst>
          </p:cNvPr>
          <p:cNvSpPr>
            <a:spLocks noGrp="1"/>
          </p:cNvSpPr>
          <p:nvPr>
            <p:ph type="body" sz="quarter" idx="10"/>
          </p:nvPr>
        </p:nvSpPr>
        <p:spPr>
          <a:xfrm>
            <a:off x="4031342" y="1407455"/>
            <a:ext cx="4751388" cy="360000"/>
          </a:xfrm>
        </p:spPr>
        <p:txBody>
          <a:bodyPr wrap="square" lIns="252000">
            <a:noAutofit/>
          </a:bodyPr>
          <a:lstStyle/>
          <a:p>
            <a:pPr marL="0" indent="0">
              <a:lnSpc>
                <a:spcPts val="2000"/>
              </a:lnSpc>
              <a:spcBef>
                <a:spcPts val="600"/>
              </a:spcBef>
              <a:spcAft>
                <a:spcPts val="600"/>
              </a:spcAft>
              <a:buNone/>
            </a:pPr>
            <a:r>
              <a:rPr lang="fr-FR" sz="1200" b="1" dirty="0"/>
              <a:t>Questions du modérateur et Réponses des participants</a:t>
            </a:r>
          </a:p>
        </p:txBody>
      </p:sp>
      <p:sp>
        <p:nvSpPr>
          <p:cNvPr id="10" name="Freihandform: Form 9">
            <a:extLst>
              <a:ext uri="{FF2B5EF4-FFF2-40B4-BE49-F238E27FC236}">
                <a16:creationId xmlns:a16="http://schemas.microsoft.com/office/drawing/2014/main" id="{2345582F-86DA-44AA-8F39-0E919D5D2C57}"/>
              </a:ext>
            </a:extLst>
          </p:cNvPr>
          <p:cNvSpPr/>
          <p:nvPr/>
        </p:nvSpPr>
        <p:spPr>
          <a:xfrm>
            <a:off x="4015304" y="2492681"/>
            <a:ext cx="6062135" cy="324943"/>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40000"/>
              <a:lumOff val="6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2000" tIns="72000" rIns="108000" bIns="72000" numCol="1" spcCol="1270" anchor="t" anchorCtr="0">
            <a:spAutoFit/>
          </a:bodyPr>
          <a:lstStyle/>
          <a:p>
            <a:pPr marL="180000" indent="-216000">
              <a:lnSpc>
                <a:spcPts val="1400"/>
              </a:lnSpc>
              <a:spcAft>
                <a:spcPts val="6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Quelles sont les obligations et les responsabilités de la communauté ? </a:t>
            </a:r>
          </a:p>
        </p:txBody>
      </p:sp>
      <p:sp>
        <p:nvSpPr>
          <p:cNvPr id="11" name="Freihandform: Form 10">
            <a:extLst>
              <a:ext uri="{FF2B5EF4-FFF2-40B4-BE49-F238E27FC236}">
                <a16:creationId xmlns:a16="http://schemas.microsoft.com/office/drawing/2014/main" id="{68D214DC-7994-47A9-AD1D-ED8D7139FF8B}"/>
              </a:ext>
            </a:extLst>
          </p:cNvPr>
          <p:cNvSpPr/>
          <p:nvPr/>
        </p:nvSpPr>
        <p:spPr>
          <a:xfrm>
            <a:off x="4015304" y="2855294"/>
            <a:ext cx="6062135" cy="324943"/>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40000"/>
              <a:lumOff val="6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2000" tIns="72000" rIns="108000" bIns="72000" numCol="1" spcCol="1270" anchor="t" anchorCtr="0">
            <a:spAutoFit/>
          </a:bodyPr>
          <a:lstStyle/>
          <a:p>
            <a:pPr marL="180000" indent="-216000">
              <a:lnSpc>
                <a:spcPts val="1400"/>
              </a:lnSpc>
              <a:spcAft>
                <a:spcPts val="6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Quelles sont les obligations et les responsabilités du gouvernement ? </a:t>
            </a:r>
          </a:p>
        </p:txBody>
      </p:sp>
      <p:sp>
        <p:nvSpPr>
          <p:cNvPr id="12" name="Freihandform: Form 11">
            <a:extLst>
              <a:ext uri="{FF2B5EF4-FFF2-40B4-BE49-F238E27FC236}">
                <a16:creationId xmlns:a16="http://schemas.microsoft.com/office/drawing/2014/main" id="{775080D5-FF0A-4DD9-9872-71DB941DC237}"/>
              </a:ext>
            </a:extLst>
          </p:cNvPr>
          <p:cNvSpPr/>
          <p:nvPr/>
        </p:nvSpPr>
        <p:spPr>
          <a:xfrm>
            <a:off x="4015304" y="3217908"/>
            <a:ext cx="6062135" cy="504479"/>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40000"/>
              <a:lumOff val="6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2000" tIns="72000" rIns="108000" bIns="72000" numCol="1" spcCol="1270" anchor="t" anchorCtr="0">
            <a:spAutoFit/>
          </a:bodyPr>
          <a:lstStyle/>
          <a:p>
            <a:pPr>
              <a:lnSpc>
                <a:spcPts val="1400"/>
              </a:lnSpc>
              <a:spcAft>
                <a:spcPts val="600"/>
              </a:spcAft>
            </a:pPr>
            <a:r>
              <a:rPr lang="fr-FR" sz="1200" spc="-10" dirty="0">
                <a:solidFill>
                  <a:schemeClr val="tx1"/>
                </a:solidFill>
                <a:latin typeface="Calibri" panose="020F0502020204030204" pitchFamily="34" charset="0"/>
                <a:ea typeface="Calibri" panose="020F0502020204030204" pitchFamily="34" charset="0"/>
                <a:cs typeface="Calibri" panose="020F0502020204030204" pitchFamily="34" charset="0"/>
              </a:rPr>
              <a:t>Quelles sont les obligations et les responsabilités de l’utilisateur de la ressource et/ou des connaissances traditionnelles ?</a:t>
            </a:r>
          </a:p>
        </p:txBody>
      </p:sp>
      <p:sp>
        <p:nvSpPr>
          <p:cNvPr id="13" name="Inhaltsplatzhalter 12">
            <a:extLst>
              <a:ext uri="{FF2B5EF4-FFF2-40B4-BE49-F238E27FC236}">
                <a16:creationId xmlns:a16="http://schemas.microsoft.com/office/drawing/2014/main" id="{F41ADB65-4832-476C-B58F-9B891527DC46}"/>
              </a:ext>
            </a:extLst>
          </p:cNvPr>
          <p:cNvSpPr txBox="1">
            <a:spLocks/>
          </p:cNvSpPr>
          <p:nvPr/>
        </p:nvSpPr>
        <p:spPr>
          <a:xfrm>
            <a:off x="672006" y="3879066"/>
            <a:ext cx="4730433" cy="184922"/>
          </a:xfrm>
          <a:prstGeom prst="rect">
            <a:avLst/>
          </a:prstGeom>
        </p:spPr>
        <p:txBody>
          <a:bodyPr vert="horz" wrap="square" lIns="0" tIns="0" rIns="0" bIns="0" rtlCol="0">
            <a:spAutoFit/>
          </a:bodyPr>
          <a:lstStyle>
            <a:lvl1pPr marL="200467" indent="-200467" algn="l" defTabSz="801866" rtl="0" eaLnBrk="1" latinLnBrk="0" hangingPunct="1">
              <a:lnSpc>
                <a:spcPct val="90000"/>
              </a:lnSpc>
              <a:spcBef>
                <a:spcPts val="877"/>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01400"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002333"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403266"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804199"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205132"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6pPr>
            <a:lvl7pPr marL="2606065"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7pPr>
            <a:lvl8pPr marL="3006998"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8pPr>
            <a:lvl9pPr marL="3407931"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9pPr>
          </a:lstStyle>
          <a:p>
            <a:pPr marL="0" indent="0">
              <a:lnSpc>
                <a:spcPts val="1500"/>
              </a:lnSpc>
              <a:spcBef>
                <a:spcPts val="0"/>
              </a:spcBef>
              <a:spcAft>
                <a:spcPts val="300"/>
              </a:spcAft>
              <a:buNone/>
            </a:pPr>
            <a:r>
              <a:rPr lang="fr-FR" sz="1200" b="1" dirty="0"/>
              <a:t>Explication/Interprétation de la carte par le modérateur</a:t>
            </a:r>
          </a:p>
        </p:txBody>
      </p:sp>
    </p:spTree>
    <p:extLst>
      <p:ext uri="{BB962C8B-B14F-4D97-AF65-F5344CB8AC3E}">
        <p14:creationId xmlns:p14="http://schemas.microsoft.com/office/powerpoint/2010/main" val="1102404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30C94C47-8218-4A46-847F-ABE892B81614}"/>
              </a:ext>
            </a:extLst>
          </p:cNvPr>
          <p:cNvGrpSpPr/>
          <p:nvPr/>
        </p:nvGrpSpPr>
        <p:grpSpPr>
          <a:xfrm>
            <a:off x="608127" y="1692275"/>
            <a:ext cx="2520001" cy="2939760"/>
            <a:chOff x="620827" y="1692275"/>
            <a:chExt cx="2520001" cy="2939760"/>
          </a:xfrm>
        </p:grpSpPr>
        <p:sp>
          <p:nvSpPr>
            <p:cNvPr id="16" name="Textfeld 15">
              <a:extLst>
                <a:ext uri="{FF2B5EF4-FFF2-40B4-BE49-F238E27FC236}">
                  <a16:creationId xmlns:a16="http://schemas.microsoft.com/office/drawing/2014/main" id="{831C5B19-C855-4322-9420-204079A4737A}"/>
                </a:ext>
              </a:extLst>
            </p:cNvPr>
            <p:cNvSpPr txBox="1"/>
            <p:nvPr/>
          </p:nvSpPr>
          <p:spPr>
            <a:xfrm>
              <a:off x="620828" y="1692275"/>
              <a:ext cx="2520000" cy="791229"/>
            </a:xfrm>
            <a:prstGeom prst="rect">
              <a:avLst/>
            </a:prstGeom>
            <a:solidFill>
              <a:schemeClr val="accent5"/>
            </a:solidFill>
            <a:ln w="28575">
              <a:noFill/>
            </a:ln>
          </p:spPr>
          <p:txBody>
            <a:bodyPr wrap="square" lIns="108000" tIns="36000" rIns="108000" bIns="72000">
              <a:spAutoFit/>
            </a:bodyPr>
            <a:lstStyle/>
            <a:p>
              <a:pPr>
                <a:lnSpc>
                  <a:spcPts val="1800"/>
                </a:lnSpc>
              </a:pP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Atelier de sensibilisation </a:t>
              </a:r>
              <a:b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b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des autorités traditionnelles régionales</a:t>
              </a:r>
              <a:endParaRPr lang="de-DE" sz="1400" kern="10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Textfeld 16">
              <a:extLst>
                <a:ext uri="{FF2B5EF4-FFF2-40B4-BE49-F238E27FC236}">
                  <a16:creationId xmlns:a16="http://schemas.microsoft.com/office/drawing/2014/main" id="{8CE2BCFE-B7F6-4553-94FC-C039E70A0684}"/>
                </a:ext>
              </a:extLst>
            </p:cNvPr>
            <p:cNvSpPr txBox="1"/>
            <p:nvPr/>
          </p:nvSpPr>
          <p:spPr>
            <a:xfrm>
              <a:off x="620828" y="2555458"/>
              <a:ext cx="2520000" cy="560397"/>
            </a:xfrm>
            <a:prstGeom prst="rect">
              <a:avLst/>
            </a:prstGeom>
            <a:solidFill>
              <a:schemeClr val="accent5"/>
            </a:solidFill>
            <a:ln w="28575">
              <a:noFill/>
            </a:ln>
          </p:spPr>
          <p:txBody>
            <a:bodyPr wrap="square" lIns="108000" tIns="36000" rIns="108000" bIns="72000">
              <a:spAutoFit/>
            </a:bodyPr>
            <a:lstStyle/>
            <a:p>
              <a:pPr>
                <a:lnSpc>
                  <a:spcPts val="1800"/>
                </a:lnSpc>
              </a:pP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Identification et formation des animateurs communautaires</a:t>
              </a:r>
            </a:p>
          </p:txBody>
        </p:sp>
        <p:sp>
          <p:nvSpPr>
            <p:cNvPr id="19" name="Textfeld 18">
              <a:extLst>
                <a:ext uri="{FF2B5EF4-FFF2-40B4-BE49-F238E27FC236}">
                  <a16:creationId xmlns:a16="http://schemas.microsoft.com/office/drawing/2014/main" id="{8F45B033-F341-4FC4-A780-5BF74EA762B5}"/>
                </a:ext>
              </a:extLst>
            </p:cNvPr>
            <p:cNvSpPr txBox="1"/>
            <p:nvPr/>
          </p:nvSpPr>
          <p:spPr>
            <a:xfrm>
              <a:off x="620827" y="3187809"/>
              <a:ext cx="2520000" cy="801552"/>
            </a:xfrm>
            <a:prstGeom prst="rect">
              <a:avLst/>
            </a:prstGeom>
            <a:solidFill>
              <a:schemeClr val="accent5"/>
            </a:solidFill>
            <a:ln w="28575">
              <a:noFill/>
            </a:ln>
          </p:spPr>
          <p:txBody>
            <a:bodyPr wrap="square" lIns="108000" tIns="36000" rIns="108000" bIns="72000">
              <a:spAutoFit/>
            </a:bodyPr>
            <a:lstStyle/>
            <a:p>
              <a:pPr>
                <a:lnSpc>
                  <a:spcPts val="1800"/>
                </a:lnSpc>
                <a:spcBef>
                  <a:spcPts val="1579"/>
                </a:spcBef>
                <a:spcAft>
                  <a:spcPts val="351"/>
                </a:spcAft>
              </a:pPr>
              <a:r>
                <a:rPr lang="fr-FR" sz="1400" kern="100" spc="-10" dirty="0">
                  <a:solidFill>
                    <a:srgbClr val="2F5496"/>
                  </a:solidFill>
                  <a:latin typeface="Calibri" panose="020F0502020204030204" pitchFamily="34" charset="0"/>
                  <a:ea typeface="Calibri" panose="020F0502020204030204" pitchFamily="34" charset="0"/>
                  <a:cs typeface="Calibri" panose="020F0502020204030204" pitchFamily="34" charset="0"/>
                </a:rPr>
                <a:t>Atelier régional de formation </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des représentants de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commu-nautés</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locales sur l’ APA</a:t>
              </a:r>
              <a:endParaRPr lang="de-DE" sz="1400" kern="10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sp>
          <p:nvSpPr>
            <p:cNvPr id="20" name="Textfeld 19">
              <a:extLst>
                <a:ext uri="{FF2B5EF4-FFF2-40B4-BE49-F238E27FC236}">
                  <a16:creationId xmlns:a16="http://schemas.microsoft.com/office/drawing/2014/main" id="{E9636D1D-9E85-40CB-92FF-759884732B1D}"/>
                </a:ext>
              </a:extLst>
            </p:cNvPr>
            <p:cNvSpPr txBox="1"/>
            <p:nvPr/>
          </p:nvSpPr>
          <p:spPr>
            <a:xfrm>
              <a:off x="620827" y="4061315"/>
              <a:ext cx="2520000" cy="570720"/>
            </a:xfrm>
            <a:prstGeom prst="rect">
              <a:avLst/>
            </a:prstGeom>
            <a:solidFill>
              <a:schemeClr val="accent5"/>
            </a:solidFill>
            <a:ln w="28575">
              <a:noFill/>
            </a:ln>
          </p:spPr>
          <p:txBody>
            <a:bodyPr wrap="square" lIns="108000" tIns="36000" rIns="108000" bIns="72000">
              <a:spAutoFit/>
            </a:bodyPr>
            <a:lstStyle/>
            <a:p>
              <a:pPr>
                <a:lnSpc>
                  <a:spcPts val="1800"/>
                </a:lnSpc>
                <a:spcBef>
                  <a:spcPts val="1579"/>
                </a:spcBef>
                <a:spcAft>
                  <a:spcPts val="351"/>
                </a:spcAft>
              </a:pP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Création d’associations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commu-nautaires</a:t>
              </a:r>
              <a:endParaRPr lang="de-DE" sz="1400" kern="10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lIns="612000"/>
          <a:lstStyle/>
          <a:p>
            <a:r>
              <a:rPr lang="fr-FR" b="1" spc="-11" dirty="0">
                <a:solidFill>
                  <a:schemeClr val="accent3"/>
                </a:solidFill>
              </a:rPr>
              <a:t>⑤</a:t>
            </a:r>
            <a:r>
              <a:rPr lang="fr-FR" spc="-11" dirty="0"/>
              <a:t> </a:t>
            </a:r>
            <a:r>
              <a:rPr lang="fr-FR" dirty="0"/>
              <a:t>Le jeu de rôle</a:t>
            </a:r>
          </a:p>
        </p:txBody>
      </p:sp>
      <p:sp>
        <p:nvSpPr>
          <p:cNvPr id="5" name="Textplatzhalter 4">
            <a:extLst>
              <a:ext uri="{FF2B5EF4-FFF2-40B4-BE49-F238E27FC236}">
                <a16:creationId xmlns:a16="http://schemas.microsoft.com/office/drawing/2014/main" id="{707B649A-A089-4577-BBC0-7E18D017D13B}"/>
              </a:ext>
            </a:extLst>
          </p:cNvPr>
          <p:cNvSpPr>
            <a:spLocks noGrp="1"/>
          </p:cNvSpPr>
          <p:nvPr>
            <p:ph type="body" sz="quarter" idx="10"/>
          </p:nvPr>
        </p:nvSpPr>
        <p:spPr/>
        <p:txBody>
          <a:bodyPr/>
          <a:lstStyle/>
          <a:p>
            <a:r>
              <a:rPr lang="de-DE" dirty="0" err="1"/>
              <a:t>Phases</a:t>
            </a:r>
            <a:endParaRPr lang="de-DE" dirty="0"/>
          </a:p>
        </p:txBody>
      </p:sp>
      <p:sp>
        <p:nvSpPr>
          <p:cNvPr id="33" name="Textfeld 32">
            <a:extLst>
              <a:ext uri="{FF2B5EF4-FFF2-40B4-BE49-F238E27FC236}">
                <a16:creationId xmlns:a16="http://schemas.microsoft.com/office/drawing/2014/main" id="{63287601-2743-4A1B-8023-0BDCF2778665}"/>
              </a:ext>
            </a:extLst>
          </p:cNvPr>
          <p:cNvSpPr txBox="1"/>
          <p:nvPr/>
        </p:nvSpPr>
        <p:spPr>
          <a:xfrm>
            <a:off x="3550523" y="1699675"/>
            <a:ext cx="6536452" cy="1945391"/>
          </a:xfrm>
          <a:prstGeom prst="rect">
            <a:avLst/>
          </a:prstGeom>
          <a:solidFill>
            <a:schemeClr val="accent4">
              <a:lumMod val="20000"/>
              <a:lumOff val="80000"/>
              <a:alpha val="70000"/>
            </a:schemeClr>
          </a:solidFill>
          <a:ln w="28575">
            <a:noFill/>
          </a:ln>
        </p:spPr>
        <p:txBody>
          <a:bodyPr wrap="square" lIns="108000" tIns="36000" rIns="108000" bIns="72000" rtlCol="0">
            <a:spAutoFit/>
          </a:bodyPr>
          <a:lstStyle/>
          <a:p>
            <a:pPr>
              <a:lnSpc>
                <a:spcPts val="1800"/>
              </a:lnSpc>
              <a:spcAft>
                <a:spcPts val="600"/>
              </a:spcAft>
            </a:pPr>
            <a:r>
              <a:rPr lang="fr-FR" sz="1400" b="1" dirty="0">
                <a:latin typeface="Calibri" panose="020F0502020204030204" pitchFamily="34" charset="0"/>
                <a:ea typeface="Calibri" panose="020F0502020204030204" pitchFamily="34" charset="0"/>
                <a:cs typeface="Calibri" panose="020F0502020204030204" pitchFamily="34" charset="0"/>
              </a:rPr>
              <a:t>Une approche efficace pour les facilitateurs qui souhaitent</a:t>
            </a:r>
            <a:r>
              <a:rPr lang="fr-FR" sz="1400" dirty="0">
                <a:latin typeface="Calibri" panose="020F0502020204030204" pitchFamily="34" charset="0"/>
                <a:ea typeface="Calibri" panose="020F0502020204030204" pitchFamily="34" charset="0"/>
                <a:cs typeface="Calibri" panose="020F0502020204030204" pitchFamily="34" charset="0"/>
              </a:rPr>
              <a:t>:</a:t>
            </a:r>
          </a:p>
          <a:p>
            <a:pPr marL="216000" lvl="1" indent="-216000">
              <a:lnSpc>
                <a:spcPts val="1800"/>
              </a:lnSpc>
              <a:spcAft>
                <a:spcPts val="600"/>
              </a:spcAft>
              <a:buFont typeface="Symbol" panose="05050102010706020507" pitchFamily="18" charset="2"/>
              <a:buChar char="-"/>
            </a:pPr>
            <a:r>
              <a:rPr lang="fr-FR" sz="1400" dirty="0">
                <a:latin typeface="Calibri" panose="020F0502020204030204" pitchFamily="34" charset="0"/>
                <a:ea typeface="Calibri" panose="020F0502020204030204" pitchFamily="34" charset="0"/>
                <a:cs typeface="Calibri" panose="020F0502020204030204" pitchFamily="34" charset="0"/>
              </a:rPr>
              <a:t>Communiquer un sujet complexe (en l’occurrence l’approche de l’Accès et du Partage des Avantages (APA)) à un groupe alphabétisé ou non alphabétisé.</a:t>
            </a:r>
          </a:p>
          <a:p>
            <a:pPr marL="216000" lvl="1" indent="-216000">
              <a:lnSpc>
                <a:spcPts val="1800"/>
              </a:lnSpc>
              <a:spcAft>
                <a:spcPts val="600"/>
              </a:spcAft>
              <a:buFont typeface="Symbol" panose="05050102010706020507" pitchFamily="18" charset="2"/>
              <a:buChar char="-"/>
            </a:pPr>
            <a:r>
              <a:rPr lang="fr-FR" sz="1400" dirty="0">
                <a:latin typeface="Calibri" panose="020F0502020204030204" pitchFamily="34" charset="0"/>
                <a:ea typeface="Calibri" panose="020F0502020204030204" pitchFamily="34" charset="0"/>
                <a:cs typeface="Calibri" panose="020F0502020204030204" pitchFamily="34" charset="0"/>
              </a:rPr>
              <a:t>Permettre aux participants de participer activement en reliant le contenu à leur propre expérience pour permettre une véritable appropriation.</a:t>
            </a:r>
          </a:p>
          <a:p>
            <a:pPr marL="216000" lvl="1" indent="-216000">
              <a:lnSpc>
                <a:spcPts val="1800"/>
              </a:lnSpc>
              <a:spcAft>
                <a:spcPts val="600"/>
              </a:spcAft>
              <a:buFont typeface="Symbol" panose="05050102010706020507" pitchFamily="18" charset="2"/>
              <a:buChar char="-"/>
            </a:pPr>
            <a:r>
              <a:rPr lang="fr-FR" sz="1400" dirty="0">
                <a:latin typeface="Calibri" panose="020F0502020204030204" pitchFamily="34" charset="0"/>
                <a:ea typeface="Calibri" panose="020F0502020204030204" pitchFamily="34" charset="0"/>
                <a:cs typeface="Calibri" panose="020F0502020204030204" pitchFamily="34" charset="0"/>
              </a:rPr>
              <a:t>Réserver suffisamment de temps pour les sketch, la représentation et les commentaires.</a:t>
            </a:r>
            <a:endParaRPr lang="de-DE" sz="1400" dirty="0">
              <a:latin typeface="Calibri" panose="020F0502020204030204" pitchFamily="34" charset="0"/>
              <a:ea typeface="Calibri" panose="020F0502020204030204" pitchFamily="34" charset="0"/>
              <a:cs typeface="Calibri" panose="020F0502020204030204" pitchFamily="34" charset="0"/>
            </a:endParaRPr>
          </a:p>
        </p:txBody>
      </p:sp>
      <p:sp>
        <p:nvSpPr>
          <p:cNvPr id="37" name="Inhaltsplatzhalter 11">
            <a:extLst>
              <a:ext uri="{FF2B5EF4-FFF2-40B4-BE49-F238E27FC236}">
                <a16:creationId xmlns:a16="http://schemas.microsoft.com/office/drawing/2014/main" id="{35A14381-CE4A-457B-9636-39F767E75FE3}"/>
              </a:ext>
            </a:extLst>
          </p:cNvPr>
          <p:cNvSpPr txBox="1">
            <a:spLocks/>
          </p:cNvSpPr>
          <p:nvPr/>
        </p:nvSpPr>
        <p:spPr>
          <a:xfrm>
            <a:off x="604841" y="1407217"/>
            <a:ext cx="3225025" cy="296424"/>
          </a:xfrm>
          <a:prstGeom prst="rect">
            <a:avLst/>
          </a:prstGeom>
        </p:spPr>
        <p:txBody>
          <a:bodyPr vert="horz" lIns="0" tIns="0" rIns="0" bIns="0" rtlCol="0">
            <a:noAutofit/>
          </a:bodyPr>
          <a:lstStyle>
            <a:lvl1pPr marL="200467" indent="-200467" algn="l" defTabSz="801866" rtl="0" eaLnBrk="1" latinLnBrk="0" hangingPunct="1">
              <a:lnSpc>
                <a:spcPct val="90000"/>
              </a:lnSpc>
              <a:spcBef>
                <a:spcPts val="877"/>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01400"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002333"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403266"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804199"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205132"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6pPr>
            <a:lvl7pPr marL="2606065"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7pPr>
            <a:lvl8pPr marL="3006998"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8pPr>
            <a:lvl9pPr marL="3407931"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9pPr>
          </a:lstStyle>
          <a:p>
            <a:pPr marL="0" indent="0">
              <a:buFont typeface="Arial" panose="020B0604020202020204" pitchFamily="34" charset="0"/>
              <a:buNone/>
            </a:pPr>
            <a:endParaRPr lang="de-DE" sz="1600" b="1" dirty="0"/>
          </a:p>
        </p:txBody>
      </p:sp>
      <p:sp>
        <p:nvSpPr>
          <p:cNvPr id="38" name="Inhaltsplatzhalter 11">
            <a:extLst>
              <a:ext uri="{FF2B5EF4-FFF2-40B4-BE49-F238E27FC236}">
                <a16:creationId xmlns:a16="http://schemas.microsoft.com/office/drawing/2014/main" id="{6DBEAE75-F592-4C20-8E43-535367E1EF1B}"/>
              </a:ext>
            </a:extLst>
          </p:cNvPr>
          <p:cNvSpPr txBox="1">
            <a:spLocks/>
          </p:cNvSpPr>
          <p:nvPr/>
        </p:nvSpPr>
        <p:spPr>
          <a:xfrm>
            <a:off x="3549764" y="1241385"/>
            <a:ext cx="3225025" cy="296424"/>
          </a:xfrm>
          <a:prstGeom prst="rect">
            <a:avLst/>
          </a:prstGeom>
        </p:spPr>
        <p:txBody>
          <a:bodyPr vert="horz" lIns="0" tIns="0" rIns="0" bIns="0"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557213"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28688"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00163"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71638"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buNone/>
            </a:pPr>
            <a:r>
              <a:rPr lang="de-DE" b="1" dirty="0" err="1"/>
              <a:t>Avantages</a:t>
            </a:r>
            <a:endParaRPr lang="de-DE" b="1" dirty="0"/>
          </a:p>
        </p:txBody>
      </p:sp>
      <p:sp>
        <p:nvSpPr>
          <p:cNvPr id="39" name="Inhaltsplatzhalter 11">
            <a:extLst>
              <a:ext uri="{FF2B5EF4-FFF2-40B4-BE49-F238E27FC236}">
                <a16:creationId xmlns:a16="http://schemas.microsoft.com/office/drawing/2014/main" id="{EFF9A929-51B5-45D1-889A-C89A407E1E6B}"/>
              </a:ext>
            </a:extLst>
          </p:cNvPr>
          <p:cNvSpPr txBox="1">
            <a:spLocks/>
          </p:cNvSpPr>
          <p:nvPr/>
        </p:nvSpPr>
        <p:spPr>
          <a:xfrm>
            <a:off x="3546475" y="4270498"/>
            <a:ext cx="6551613" cy="2774427"/>
          </a:xfrm>
          <a:prstGeom prst="rect">
            <a:avLst/>
          </a:prstGeom>
        </p:spPr>
        <p:txBody>
          <a:bodyPr vert="horz" wrap="square" lIns="0" tIns="0" rIns="0" bIns="0" numCol="1" spcCol="360000" rtlCol="0">
            <a:noAutofit/>
          </a:bodyPr>
          <a:lstStyle>
            <a:lvl1pPr marL="200467" indent="-200467" algn="l" defTabSz="801866" rtl="0" eaLnBrk="1" latinLnBrk="0" hangingPunct="1">
              <a:lnSpc>
                <a:spcPct val="90000"/>
              </a:lnSpc>
              <a:spcBef>
                <a:spcPts val="877"/>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01400"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002333"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403266"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804199"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205132"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6pPr>
            <a:lvl7pPr marL="2606065"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7pPr>
            <a:lvl8pPr marL="3006998"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8pPr>
            <a:lvl9pPr marL="3407931"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9pPr>
          </a:lstStyle>
          <a:p>
            <a:pPr marL="0" indent="0">
              <a:lnSpc>
                <a:spcPts val="1500"/>
              </a:lnSpc>
              <a:spcBef>
                <a:spcPts val="600"/>
              </a:spcBef>
              <a:spcAft>
                <a:spcPts val="300"/>
              </a:spcAft>
              <a:buNone/>
            </a:pPr>
            <a:r>
              <a:rPr lang="fr-FR" sz="1200" spc="-20" dirty="0"/>
              <a:t>Cette étape porte sur le rôle des communautés locales dans la valorisation des ressources et des </a:t>
            </a:r>
            <a:r>
              <a:rPr lang="fr-FR" sz="1200" spc="-20" dirty="0" err="1"/>
              <a:t>connais-sances</a:t>
            </a:r>
            <a:r>
              <a:rPr lang="fr-FR" sz="1200" spc="-20" dirty="0"/>
              <a:t> traditionnelles, dans le système APA : la demande d’accès, la relation avec le demandeur (secteur recherche, privé, public), la communication avec l’ANC, l’accès aux ressources et connaissances, </a:t>
            </a:r>
            <a:br>
              <a:rPr lang="fr-FR" sz="1200" spc="-20" dirty="0"/>
            </a:br>
            <a:r>
              <a:rPr lang="fr-FR" sz="1200" spc="-20" dirty="0"/>
              <a:t>les négociations d’avantages monétaires et non-monétaires, la gestion des avantages partagés etc.</a:t>
            </a:r>
          </a:p>
          <a:p>
            <a:pPr marL="0" indent="0">
              <a:lnSpc>
                <a:spcPts val="1500"/>
              </a:lnSpc>
              <a:spcAft>
                <a:spcPts val="300"/>
              </a:spcAft>
              <a:buNone/>
            </a:pPr>
            <a:r>
              <a:rPr lang="fr-FR" sz="1200" spc="-20" dirty="0"/>
              <a:t>Avant d’entamer cette étape, préciser que cette étape consiste à faire un théâtre, pour bien expliquer et permettre de mieux comprendre comment la procédure qui vient d’être expliquée se passe dans la réalité.</a:t>
            </a:r>
          </a:p>
          <a:p>
            <a:pPr marL="0" indent="0">
              <a:lnSpc>
                <a:spcPts val="1500"/>
              </a:lnSpc>
              <a:spcAft>
                <a:spcPts val="300"/>
              </a:spcAft>
              <a:buNone/>
            </a:pPr>
            <a:r>
              <a:rPr lang="fr-FR" sz="1200" spc="-20" dirty="0"/>
              <a:t>Les participants à l’atelier présentent un sketch dont le scénario a été expliqué à tous les participants. Ils pourront faire le sketch en langue local, si nécessaire, et les animateurs locaux pourront faire la traduction pour l’équipe technique. </a:t>
            </a:r>
          </a:p>
          <a:p>
            <a:pPr marL="0" indent="0">
              <a:lnSpc>
                <a:spcPts val="1500"/>
              </a:lnSpc>
              <a:spcAft>
                <a:spcPts val="300"/>
              </a:spcAft>
              <a:buNone/>
            </a:pPr>
            <a:r>
              <a:rPr lang="fr-FR" sz="1200" spc="-20" dirty="0"/>
              <a:t>Le sketch est joué plusieurs fois jusqu’à ce que tous les joueurs aient « correctement » représenté les procédures APA. Les participants commentent eux-mêmes. </a:t>
            </a:r>
            <a:endParaRPr lang="de-DE" sz="1400" b="1" spc="-20" dirty="0"/>
          </a:p>
        </p:txBody>
      </p:sp>
      <p:sp>
        <p:nvSpPr>
          <p:cNvPr id="40" name="Inhaltsplatzhalter 11">
            <a:extLst>
              <a:ext uri="{FF2B5EF4-FFF2-40B4-BE49-F238E27FC236}">
                <a16:creationId xmlns:a16="http://schemas.microsoft.com/office/drawing/2014/main" id="{ADBDA0C2-85E1-41E8-B41B-2D666D3601DD}"/>
              </a:ext>
            </a:extLst>
          </p:cNvPr>
          <p:cNvSpPr txBox="1">
            <a:spLocks/>
          </p:cNvSpPr>
          <p:nvPr/>
        </p:nvSpPr>
        <p:spPr>
          <a:xfrm>
            <a:off x="3546479" y="3946498"/>
            <a:ext cx="6540496" cy="324000"/>
          </a:xfrm>
          <a:prstGeom prst="rect">
            <a:avLst/>
          </a:prstGeom>
        </p:spPr>
        <p:txBody>
          <a:bodyPr vert="horz" lIns="0" tIns="0" rIns="0" bIns="0" rtlCol="0">
            <a:noAutofit/>
          </a:bodyPr>
          <a:lstStyle>
            <a:lvl1pPr marL="200467" indent="-200467" algn="l" defTabSz="801866" rtl="0" eaLnBrk="1" latinLnBrk="0" hangingPunct="1">
              <a:lnSpc>
                <a:spcPct val="90000"/>
              </a:lnSpc>
              <a:spcBef>
                <a:spcPts val="877"/>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01400"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002333"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403266"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804199"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205132"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6pPr>
            <a:lvl7pPr marL="2606065"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7pPr>
            <a:lvl8pPr marL="3006998"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8pPr>
            <a:lvl9pPr marL="3407931"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9pPr>
          </a:lstStyle>
          <a:p>
            <a:pPr marL="0" indent="0">
              <a:buNone/>
            </a:pPr>
            <a:r>
              <a:rPr lang="de-DE" sz="1600" b="1" dirty="0"/>
              <a:t>Mode </a:t>
            </a:r>
            <a:r>
              <a:rPr lang="de-DE" sz="1600" b="1" dirty="0" err="1"/>
              <a:t>d’emploi</a:t>
            </a:r>
            <a:r>
              <a:rPr lang="de-DE" sz="1600" dirty="0"/>
              <a:t> </a:t>
            </a:r>
          </a:p>
        </p:txBody>
      </p:sp>
    </p:spTree>
    <p:extLst>
      <p:ext uri="{BB962C8B-B14F-4D97-AF65-F5344CB8AC3E}">
        <p14:creationId xmlns:p14="http://schemas.microsoft.com/office/powerpoint/2010/main" val="1089519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a:lstStyle/>
          <a:p>
            <a:r>
              <a:rPr lang="fr-FR" b="1" spc="-11" dirty="0">
                <a:solidFill>
                  <a:schemeClr val="accent3"/>
                </a:solidFill>
              </a:rPr>
              <a:t>⑤</a:t>
            </a:r>
            <a:r>
              <a:rPr lang="fr-FR" spc="-11" dirty="0"/>
              <a:t> </a:t>
            </a:r>
            <a:r>
              <a:rPr lang="fr-FR" dirty="0"/>
              <a:t>Le jeu de rôle – </a:t>
            </a:r>
            <a:r>
              <a:rPr lang="fr-FR" b="1" dirty="0"/>
              <a:t>le scénario à représenter dans le sketch</a:t>
            </a:r>
          </a:p>
        </p:txBody>
      </p:sp>
      <p:sp>
        <p:nvSpPr>
          <p:cNvPr id="33" name="Textfeld 32">
            <a:extLst>
              <a:ext uri="{FF2B5EF4-FFF2-40B4-BE49-F238E27FC236}">
                <a16:creationId xmlns:a16="http://schemas.microsoft.com/office/drawing/2014/main" id="{63287601-2743-4A1B-8023-0BDCF2778665}"/>
              </a:ext>
            </a:extLst>
          </p:cNvPr>
          <p:cNvSpPr txBox="1"/>
          <p:nvPr/>
        </p:nvSpPr>
        <p:spPr>
          <a:xfrm>
            <a:off x="604838" y="1692275"/>
            <a:ext cx="9482133" cy="4905594"/>
          </a:xfrm>
          <a:prstGeom prst="rect">
            <a:avLst/>
          </a:prstGeom>
          <a:noFill/>
          <a:ln w="28575">
            <a:noFill/>
          </a:ln>
        </p:spPr>
        <p:txBody>
          <a:bodyPr wrap="square" lIns="0" tIns="0" rIns="0" bIns="0" numCol="2" spcCol="360000" rtlCol="0">
            <a:noAutofit/>
          </a:bodyPr>
          <a:lstStyle/>
          <a:p>
            <a:pPr marL="216000" lvl="1" indent="-216000">
              <a:lnSpc>
                <a:spcPts val="1800"/>
              </a:lnSpc>
              <a:spcAft>
                <a:spcPts val="1200"/>
              </a:spcAft>
              <a:buFont typeface="Symbol" panose="05050102010706020507" pitchFamily="18" charset="2"/>
              <a:buChar char="-"/>
              <a:tabLst>
                <a:tab pos="400933" algn="l"/>
              </a:tabLst>
            </a:pPr>
            <a:r>
              <a:rPr lang="fr-FR" sz="1400" dirty="0">
                <a:latin typeface="Calibri" panose="020F0502020204030204" pitchFamily="34" charset="0"/>
                <a:ea typeface="Calibri" panose="020F0502020204030204" pitchFamily="34" charset="0"/>
                <a:cs typeface="Calibri" panose="020F0502020204030204" pitchFamily="34" charset="0"/>
              </a:rPr>
              <a:t>Une entreprise appelée MATIS a entendu parler d’une plante Y que les communautés de BOUNA utilisent comme médicament contre les maux de ventre.</a:t>
            </a:r>
            <a:endParaRPr lang="de-DE" sz="1400" dirty="0">
              <a:latin typeface="Calibri" panose="020F0502020204030204" pitchFamily="34" charset="0"/>
              <a:ea typeface="Calibri" panose="020F0502020204030204" pitchFamily="34" charset="0"/>
              <a:cs typeface="Calibri" panose="020F0502020204030204" pitchFamily="34" charset="0"/>
            </a:endParaRPr>
          </a:p>
          <a:p>
            <a:pPr marL="216000" lvl="1" indent="-216000">
              <a:lnSpc>
                <a:spcPts val="1800"/>
              </a:lnSpc>
              <a:spcAft>
                <a:spcPts val="1200"/>
              </a:spcAft>
              <a:buFont typeface="Symbol" panose="05050102010706020507" pitchFamily="18" charset="2"/>
              <a:buChar char="-"/>
              <a:tabLst>
                <a:tab pos="400933" algn="l"/>
              </a:tabLst>
            </a:pPr>
            <a:r>
              <a:rPr lang="fr-FR" sz="1400" dirty="0">
                <a:latin typeface="Calibri" panose="020F0502020204030204" pitchFamily="34" charset="0"/>
                <a:ea typeface="Calibri" panose="020F0502020204030204" pitchFamily="34" charset="0"/>
                <a:cs typeface="Calibri" panose="020F0502020204030204" pitchFamily="34" charset="0"/>
              </a:rPr>
              <a:t>L’entreprise MATIS approche directement la communauté dans l’intention de faire des enquêtes et collecter des échantillons de la plante pour vérifier et tester les vertus </a:t>
            </a:r>
            <a:br>
              <a:rPr lang="fr-FR" sz="1400" dirty="0">
                <a:latin typeface="Calibri" panose="020F0502020204030204" pitchFamily="34" charset="0"/>
                <a:ea typeface="Calibri" panose="020F0502020204030204" pitchFamily="34" charset="0"/>
                <a:cs typeface="Calibri" panose="020F0502020204030204" pitchFamily="34" charset="0"/>
              </a:rPr>
            </a:br>
            <a:r>
              <a:rPr lang="fr-FR" sz="1400" dirty="0">
                <a:latin typeface="Calibri" panose="020F0502020204030204" pitchFamily="34" charset="0"/>
                <a:ea typeface="Calibri" panose="020F0502020204030204" pitchFamily="34" charset="0"/>
                <a:cs typeface="Calibri" panose="020F0502020204030204" pitchFamily="34" charset="0"/>
              </a:rPr>
              <a:t>de la plante.</a:t>
            </a:r>
            <a:endParaRPr lang="de-DE" sz="1400" dirty="0">
              <a:latin typeface="Calibri" panose="020F0502020204030204" pitchFamily="34" charset="0"/>
              <a:ea typeface="Calibri" panose="020F0502020204030204" pitchFamily="34" charset="0"/>
              <a:cs typeface="Calibri" panose="020F0502020204030204" pitchFamily="34" charset="0"/>
            </a:endParaRPr>
          </a:p>
          <a:p>
            <a:pPr marL="216000" lvl="1" indent="-216000">
              <a:lnSpc>
                <a:spcPts val="1800"/>
              </a:lnSpc>
              <a:spcAft>
                <a:spcPts val="1200"/>
              </a:spcAft>
              <a:buFont typeface="Symbol" panose="05050102010706020507" pitchFamily="18" charset="2"/>
              <a:buChar char="-"/>
              <a:tabLst>
                <a:tab pos="400933" algn="l"/>
              </a:tabLst>
            </a:pPr>
            <a:r>
              <a:rPr lang="fr-FR" sz="1400" dirty="0">
                <a:latin typeface="Calibri" panose="020F0502020204030204" pitchFamily="34" charset="0"/>
                <a:ea typeface="Calibri" panose="020F0502020204030204" pitchFamily="34" charset="0"/>
                <a:cs typeface="Calibri" panose="020F0502020204030204" pitchFamily="34" charset="0"/>
              </a:rPr>
              <a:t>Pour respecter la procédure, la communauté dit au représentant de MATIS d’aller d’abord approcher le Ministère pour faire une demande.</a:t>
            </a:r>
          </a:p>
          <a:p>
            <a:pPr marL="216000" lvl="1" indent="-216000">
              <a:lnSpc>
                <a:spcPts val="1800"/>
              </a:lnSpc>
              <a:spcAft>
                <a:spcPts val="1200"/>
              </a:spcAft>
              <a:buFont typeface="Symbol" panose="05050102010706020507" pitchFamily="18" charset="2"/>
              <a:buChar char="-"/>
              <a:tabLst>
                <a:tab pos="400933" algn="l"/>
              </a:tabLst>
            </a:pPr>
            <a:r>
              <a:rPr lang="fr-FR" sz="1400" dirty="0">
                <a:latin typeface="Calibri" panose="020F0502020204030204" pitchFamily="34" charset="0"/>
                <a:ea typeface="Calibri" panose="020F0502020204030204" pitchFamily="34" charset="0"/>
                <a:cs typeface="Calibri" panose="020F0502020204030204" pitchFamily="34" charset="0"/>
              </a:rPr>
              <a:t>Une fois la demande effectuée au niveau du Ministère, </a:t>
            </a:r>
            <a:br>
              <a:rPr lang="fr-FR" sz="1400" dirty="0">
                <a:latin typeface="Calibri" panose="020F0502020204030204" pitchFamily="34" charset="0"/>
                <a:ea typeface="Calibri" panose="020F0502020204030204" pitchFamily="34" charset="0"/>
                <a:cs typeface="Calibri" panose="020F0502020204030204" pitchFamily="34" charset="0"/>
              </a:rPr>
            </a:br>
            <a:r>
              <a:rPr lang="fr-FR" sz="1400" dirty="0">
                <a:latin typeface="Calibri" panose="020F0502020204030204" pitchFamily="34" charset="0"/>
                <a:ea typeface="Calibri" panose="020F0502020204030204" pitchFamily="34" charset="0"/>
                <a:cs typeface="Calibri" panose="020F0502020204030204" pitchFamily="34" charset="0"/>
              </a:rPr>
              <a:t>le demandeur doit demander la permission de </a:t>
            </a:r>
            <a:br>
              <a:rPr lang="fr-FR" sz="1400" dirty="0">
                <a:latin typeface="Calibri" panose="020F0502020204030204" pitchFamily="34" charset="0"/>
                <a:ea typeface="Calibri" panose="020F0502020204030204" pitchFamily="34" charset="0"/>
                <a:cs typeface="Calibri" panose="020F0502020204030204" pitchFamily="34" charset="0"/>
              </a:rPr>
            </a:br>
            <a:r>
              <a:rPr lang="fr-FR" sz="1400" dirty="0">
                <a:latin typeface="Calibri" panose="020F0502020204030204" pitchFamily="34" charset="0"/>
                <a:ea typeface="Calibri" panose="020F0502020204030204" pitchFamily="34" charset="0"/>
                <a:cs typeface="Calibri" panose="020F0502020204030204" pitchFamily="34" charset="0"/>
              </a:rPr>
              <a:t>la communauté et établir un accord de partage des avantages avec elles.</a:t>
            </a:r>
          </a:p>
          <a:p>
            <a:pPr marL="216000" lvl="1" indent="-216000">
              <a:lnSpc>
                <a:spcPts val="1800"/>
              </a:lnSpc>
              <a:spcAft>
                <a:spcPts val="1200"/>
              </a:spcAft>
              <a:buFont typeface="Symbol" panose="05050102010706020507" pitchFamily="18" charset="2"/>
              <a:buChar char="-"/>
              <a:tabLst>
                <a:tab pos="400933" algn="l"/>
              </a:tabLst>
            </a:pPr>
            <a:r>
              <a:rPr lang="fr-FR" sz="1400" dirty="0">
                <a:latin typeface="Calibri" panose="020F0502020204030204" pitchFamily="34" charset="0"/>
                <a:ea typeface="Calibri" panose="020F0502020204030204" pitchFamily="34" charset="0"/>
                <a:cs typeface="Calibri" panose="020F0502020204030204" pitchFamily="34" charset="0"/>
              </a:rPr>
              <a:t>La communauté discute et s’organise d’abord entre elle pour se préparer à discuter avec le demandeur.</a:t>
            </a:r>
          </a:p>
          <a:p>
            <a:pPr marL="216000" lvl="1" indent="-216000">
              <a:lnSpc>
                <a:spcPts val="1800"/>
              </a:lnSpc>
              <a:spcAft>
                <a:spcPts val="1200"/>
              </a:spcAft>
              <a:buFont typeface="Symbol" panose="05050102010706020507" pitchFamily="18" charset="2"/>
              <a:buChar char="-"/>
              <a:tabLst>
                <a:tab pos="400933" algn="l"/>
              </a:tabLst>
            </a:pPr>
            <a:r>
              <a:rPr lang="fr-FR" sz="1400" dirty="0">
                <a:latin typeface="Calibri" panose="020F0502020204030204" pitchFamily="34" charset="0"/>
                <a:ea typeface="Calibri" panose="020F0502020204030204" pitchFamily="34" charset="0"/>
                <a:cs typeface="Calibri" panose="020F0502020204030204" pitchFamily="34" charset="0"/>
              </a:rPr>
              <a:t>Durant le dialogue avec le demandeur, la communauté pose des questions et négocie un accord avec lui.</a:t>
            </a:r>
          </a:p>
          <a:p>
            <a:pPr marL="216000" lvl="1" indent="-216000">
              <a:lnSpc>
                <a:spcPts val="1800"/>
              </a:lnSpc>
              <a:spcAft>
                <a:spcPts val="1200"/>
              </a:spcAft>
              <a:buFont typeface="Symbol" panose="05050102010706020507" pitchFamily="18" charset="2"/>
              <a:buChar char="-"/>
              <a:tabLst>
                <a:tab pos="400933" algn="l"/>
              </a:tabLst>
            </a:pPr>
            <a:r>
              <a:rPr lang="fr-FR" sz="1400" dirty="0">
                <a:latin typeface="Calibri" panose="020F0502020204030204" pitchFamily="34" charset="0"/>
                <a:ea typeface="Calibri" panose="020F0502020204030204" pitchFamily="34" charset="0"/>
                <a:cs typeface="Calibri" panose="020F0502020204030204" pitchFamily="34" charset="0"/>
              </a:rPr>
              <a:t>Une fois les négociations terminées, les décisions sont mises sur un accord écrit avec l’assistance du Ministère.</a:t>
            </a:r>
          </a:p>
          <a:p>
            <a:pPr marL="216000" lvl="1" indent="-216000">
              <a:lnSpc>
                <a:spcPts val="1800"/>
              </a:lnSpc>
              <a:spcAft>
                <a:spcPts val="1200"/>
              </a:spcAft>
              <a:buFont typeface="Symbol" panose="05050102010706020507" pitchFamily="18" charset="2"/>
              <a:buChar char="-"/>
              <a:tabLst>
                <a:tab pos="400933" algn="l"/>
              </a:tabLst>
            </a:pPr>
            <a:r>
              <a:rPr lang="fr-FR" sz="1400" dirty="0">
                <a:latin typeface="Calibri" panose="020F0502020204030204" pitchFamily="34" charset="0"/>
                <a:ea typeface="Calibri" panose="020F0502020204030204" pitchFamily="34" charset="0"/>
                <a:cs typeface="Calibri" panose="020F0502020204030204" pitchFamily="34" charset="0"/>
              </a:rPr>
              <a:t>L’accord établi avec la communauté est emmené par le demandeur auprès du Ministère pour demander un Permis d’accès, le Ministère délivre une autorisation d’accès aux ressources.</a:t>
            </a:r>
            <a:br>
              <a:rPr lang="de-DE" sz="1400" dirty="0">
                <a:latin typeface="Calibri" panose="020F0502020204030204" pitchFamily="34" charset="0"/>
                <a:ea typeface="Calibri" panose="020F0502020204030204" pitchFamily="34" charset="0"/>
                <a:cs typeface="Calibri" panose="020F0502020204030204" pitchFamily="34" charset="0"/>
              </a:rPr>
            </a:br>
            <a:r>
              <a:rPr lang="fr-FR" sz="1400" dirty="0">
                <a:latin typeface="Calibri" panose="020F0502020204030204" pitchFamily="34" charset="0"/>
                <a:ea typeface="Calibri" panose="020F0502020204030204" pitchFamily="34" charset="0"/>
                <a:cs typeface="Calibri" panose="020F0502020204030204" pitchFamily="34" charset="0"/>
              </a:rPr>
              <a:t>Le demandeur revient au niveau de la communauté pour lui montrer l’autorisation d’accès et commencer ses activités selon les conditions convenues avec la communauté dans l’accord.</a:t>
            </a:r>
            <a:endParaRPr lang="de-DE" sz="1400" dirty="0">
              <a:latin typeface="Calibri" panose="020F0502020204030204" pitchFamily="34" charset="0"/>
              <a:ea typeface="Calibri" panose="020F0502020204030204" pitchFamily="34" charset="0"/>
              <a:cs typeface="Calibri" panose="020F0502020204030204" pitchFamily="34" charset="0"/>
            </a:endParaRPr>
          </a:p>
        </p:txBody>
      </p:sp>
      <p:sp>
        <p:nvSpPr>
          <p:cNvPr id="6" name="Sprechblase: oval 5">
            <a:extLst>
              <a:ext uri="{FF2B5EF4-FFF2-40B4-BE49-F238E27FC236}">
                <a16:creationId xmlns:a16="http://schemas.microsoft.com/office/drawing/2014/main" id="{B8968402-9D7D-46E4-824C-0455EA36CBE0}"/>
              </a:ext>
            </a:extLst>
          </p:cNvPr>
          <p:cNvSpPr/>
          <p:nvPr/>
        </p:nvSpPr>
        <p:spPr>
          <a:xfrm flipH="1">
            <a:off x="7990128" y="4402753"/>
            <a:ext cx="2096843" cy="1598390"/>
          </a:xfrm>
          <a:prstGeom prst="wedgeEllipseCallout">
            <a:avLst>
              <a:gd name="adj1" fmla="val -29555"/>
              <a:gd name="adj2" fmla="val 61229"/>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Sprechblase: oval 3">
            <a:extLst>
              <a:ext uri="{FF2B5EF4-FFF2-40B4-BE49-F238E27FC236}">
                <a16:creationId xmlns:a16="http://schemas.microsoft.com/office/drawing/2014/main" id="{C9F2253F-6B4A-4168-9A6D-B2F38CEA27BE}"/>
              </a:ext>
            </a:extLst>
          </p:cNvPr>
          <p:cNvSpPr/>
          <p:nvPr/>
        </p:nvSpPr>
        <p:spPr>
          <a:xfrm>
            <a:off x="6384483" y="4833632"/>
            <a:ext cx="1949257" cy="1485887"/>
          </a:xfrm>
          <a:prstGeom prst="wedgeEllipseCallout">
            <a:avLst>
              <a:gd name="adj1" fmla="val -28652"/>
              <a:gd name="adj2" fmla="val 6386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775784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Gerader Verbinder 14">
            <a:extLst>
              <a:ext uri="{FF2B5EF4-FFF2-40B4-BE49-F238E27FC236}">
                <a16:creationId xmlns:a16="http://schemas.microsoft.com/office/drawing/2014/main" id="{AAF2419E-680D-49FC-B7AD-6543A5073D5A}"/>
              </a:ext>
            </a:extLst>
          </p:cNvPr>
          <p:cNvCxnSpPr>
            <a:cxnSpLocks/>
            <a:stCxn id="4" idx="2"/>
            <a:endCxn id="7" idx="0"/>
          </p:cNvCxnSpPr>
          <p:nvPr/>
        </p:nvCxnSpPr>
        <p:spPr>
          <a:xfrm>
            <a:off x="2885284" y="2378977"/>
            <a:ext cx="0" cy="3154553"/>
          </a:xfrm>
          <a:prstGeom prst="line">
            <a:avLst/>
          </a:prstGeom>
          <a:ln w="12700">
            <a:solidFill>
              <a:schemeClr val="accent2"/>
            </a:solidFill>
          </a:ln>
        </p:spPr>
        <p:style>
          <a:lnRef idx="2">
            <a:schemeClr val="accent2"/>
          </a:lnRef>
          <a:fillRef idx="0">
            <a:schemeClr val="accent2"/>
          </a:fillRef>
          <a:effectRef idx="1">
            <a:schemeClr val="accent2"/>
          </a:effectRef>
          <a:fontRef idx="minor">
            <a:schemeClr val="tx1"/>
          </a:fontRef>
        </p:style>
      </p:cxnSp>
      <p:sp>
        <p:nvSpPr>
          <p:cNvPr id="4" name="Textfeld 3">
            <a:extLst>
              <a:ext uri="{FF2B5EF4-FFF2-40B4-BE49-F238E27FC236}">
                <a16:creationId xmlns:a16="http://schemas.microsoft.com/office/drawing/2014/main" id="{BFC05355-94C0-42ED-BDFD-2FCCC0B13588}"/>
              </a:ext>
            </a:extLst>
          </p:cNvPr>
          <p:cNvSpPr txBox="1"/>
          <p:nvPr/>
        </p:nvSpPr>
        <p:spPr>
          <a:xfrm>
            <a:off x="604842" y="1692275"/>
            <a:ext cx="4560884" cy="686702"/>
          </a:xfrm>
          <a:prstGeom prst="rect">
            <a:avLst/>
          </a:prstGeom>
          <a:solidFill>
            <a:schemeClr val="accent5"/>
          </a:solidFill>
          <a:ln w="28575">
            <a:noFill/>
          </a:ln>
        </p:spPr>
        <p:txBody>
          <a:bodyPr wrap="square" lIns="116567" tIns="77712" rIns="116567" bIns="77712">
            <a:spAutoFit/>
          </a:bodyPr>
          <a:lstStyle/>
          <a:p>
            <a:pPr>
              <a:lnSpc>
                <a:spcPts val="2072"/>
              </a:lnSpc>
              <a:spcBef>
                <a:spcPts val="1579"/>
              </a:spcBef>
              <a:spcAft>
                <a:spcPts val="351"/>
              </a:spcAft>
            </a:pPr>
            <a:r>
              <a:rPr lang="fr-FR" sz="1600" kern="100" dirty="0">
                <a:solidFill>
                  <a:srgbClr val="2F5496"/>
                </a:solidFill>
                <a:latin typeface="Calibri" panose="020F0502020204030204" pitchFamily="34" charset="0"/>
                <a:ea typeface="Calibri" panose="020F0502020204030204" pitchFamily="34" charset="0"/>
                <a:cs typeface="Calibri" panose="020F0502020204030204" pitchFamily="34" charset="0"/>
              </a:rPr>
              <a:t>Visite de courtoisie à la Chambre des rois &amp; chefs traditionnels </a:t>
            </a:r>
            <a:endParaRPr lang="de-DE" sz="1600" kern="10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feld 4">
            <a:extLst>
              <a:ext uri="{FF2B5EF4-FFF2-40B4-BE49-F238E27FC236}">
                <a16:creationId xmlns:a16="http://schemas.microsoft.com/office/drawing/2014/main" id="{834B0F6A-AE96-4492-859C-277DF03A8E3A}"/>
              </a:ext>
            </a:extLst>
          </p:cNvPr>
          <p:cNvSpPr txBox="1"/>
          <p:nvPr/>
        </p:nvSpPr>
        <p:spPr>
          <a:xfrm>
            <a:off x="604842" y="2587218"/>
            <a:ext cx="4560884" cy="682342"/>
          </a:xfrm>
          <a:prstGeom prst="rect">
            <a:avLst/>
          </a:prstGeom>
          <a:solidFill>
            <a:schemeClr val="accent5"/>
          </a:solidFill>
          <a:ln w="28575">
            <a:noFill/>
          </a:ln>
        </p:spPr>
        <p:txBody>
          <a:bodyPr wrap="square" lIns="116567" tIns="77712" rIns="116567" bIns="77712">
            <a:spAutoFit/>
          </a:bodyPr>
          <a:lstStyle/>
          <a:p>
            <a:pPr>
              <a:lnSpc>
                <a:spcPts val="2072"/>
              </a:lnSpc>
              <a:spcBef>
                <a:spcPts val="1579"/>
              </a:spcBef>
              <a:spcAft>
                <a:spcPts val="351"/>
              </a:spcAft>
            </a:pPr>
            <a:r>
              <a:rPr lang="fr-FR" sz="1600" kern="100" dirty="0">
                <a:solidFill>
                  <a:srgbClr val="2F5496"/>
                </a:solidFill>
                <a:latin typeface="Calibri" panose="020F0502020204030204" pitchFamily="34" charset="0"/>
                <a:ea typeface="Calibri" panose="020F0502020204030204" pitchFamily="34" charset="0"/>
                <a:cs typeface="Calibri" panose="020F0502020204030204" pitchFamily="34" charset="0"/>
              </a:rPr>
              <a:t>Atelier national de sensibilisation des représentants régionaux des communautés locales</a:t>
            </a:r>
            <a:endParaRPr lang="de-DE" sz="1600" kern="10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feld 5">
            <a:extLst>
              <a:ext uri="{FF2B5EF4-FFF2-40B4-BE49-F238E27FC236}">
                <a16:creationId xmlns:a16="http://schemas.microsoft.com/office/drawing/2014/main" id="{1C5D36E9-BF1C-4B51-9852-410023C509AE}"/>
              </a:ext>
            </a:extLst>
          </p:cNvPr>
          <p:cNvSpPr txBox="1"/>
          <p:nvPr/>
        </p:nvSpPr>
        <p:spPr>
          <a:xfrm>
            <a:off x="604842" y="3476647"/>
            <a:ext cx="4560884" cy="956007"/>
          </a:xfrm>
          <a:prstGeom prst="rect">
            <a:avLst/>
          </a:prstGeom>
          <a:solidFill>
            <a:schemeClr val="accent5"/>
          </a:solidFill>
          <a:ln w="28575">
            <a:noFill/>
          </a:ln>
        </p:spPr>
        <p:txBody>
          <a:bodyPr wrap="square" lIns="116567" tIns="77712" rIns="116567" bIns="77712">
            <a:spAutoFit/>
          </a:bodyPr>
          <a:lstStyle/>
          <a:p>
            <a:pPr>
              <a:lnSpc>
                <a:spcPts val="2072"/>
              </a:lnSpc>
            </a:pPr>
            <a:r>
              <a:rPr lang="fr-FR" sz="1600" kern="100" dirty="0">
                <a:solidFill>
                  <a:srgbClr val="2F5496"/>
                </a:solidFill>
                <a:latin typeface="Calibri" panose="020F0502020204030204" pitchFamily="34" charset="0"/>
                <a:ea typeface="Calibri" panose="020F0502020204030204" pitchFamily="34" charset="0"/>
                <a:cs typeface="Calibri" panose="020F0502020204030204" pitchFamily="34" charset="0"/>
              </a:rPr>
              <a:t>Atelier de sensibilisation des autorités </a:t>
            </a:r>
            <a:r>
              <a:rPr lang="fr-FR" sz="16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administra-tives</a:t>
            </a:r>
            <a:r>
              <a:rPr lang="fr-FR" sz="16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régionales (régions du </a:t>
            </a:r>
            <a:r>
              <a:rPr lang="fr-FR" sz="16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Hambol</a:t>
            </a:r>
            <a:r>
              <a:rPr lang="fr-FR" sz="16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du </a:t>
            </a:r>
            <a:r>
              <a:rPr lang="fr-FR" sz="16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Bounkani</a:t>
            </a:r>
            <a:r>
              <a:rPr lang="fr-FR" sz="16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a:t>
            </a:r>
            <a:br>
              <a:rPr lang="fr-FR" sz="1600" kern="100" dirty="0">
                <a:solidFill>
                  <a:srgbClr val="2F5496"/>
                </a:solidFill>
                <a:latin typeface="Calibri" panose="020F0502020204030204" pitchFamily="34" charset="0"/>
                <a:ea typeface="Calibri" panose="020F0502020204030204" pitchFamily="34" charset="0"/>
                <a:cs typeface="Calibri" panose="020F0502020204030204" pitchFamily="34" charset="0"/>
              </a:rPr>
            </a:br>
            <a:r>
              <a:rPr lang="fr-FR" sz="1600" kern="100" dirty="0">
                <a:solidFill>
                  <a:srgbClr val="2F5496"/>
                </a:solidFill>
                <a:latin typeface="Calibri" panose="020F0502020204030204" pitchFamily="34" charset="0"/>
                <a:ea typeface="Calibri" panose="020F0502020204030204" pitchFamily="34" charset="0"/>
                <a:cs typeface="Calibri" panose="020F0502020204030204" pitchFamily="34" charset="0"/>
              </a:rPr>
              <a:t>et du </a:t>
            </a:r>
            <a:r>
              <a:rPr lang="fr-FR" sz="16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Tchologo</a:t>
            </a:r>
            <a:r>
              <a:rPr lang="fr-FR" sz="1600" kern="100" dirty="0">
                <a:solidFill>
                  <a:srgbClr val="2F5496"/>
                </a:solidFill>
                <a:latin typeface="Calibri" panose="020F0502020204030204" pitchFamily="34" charset="0"/>
                <a:ea typeface="Calibri" panose="020F0502020204030204" pitchFamily="34" charset="0"/>
                <a:cs typeface="Calibri" panose="020F0502020204030204" pitchFamily="34" charset="0"/>
              </a:rPr>
              <a:t>)</a:t>
            </a:r>
            <a:endParaRPr lang="de-DE" sz="1600" dirty="0">
              <a:solidFill>
                <a:srgbClr val="0070C0"/>
              </a:solidFill>
            </a:endParaRPr>
          </a:p>
        </p:txBody>
      </p:sp>
      <p:sp>
        <p:nvSpPr>
          <p:cNvPr id="7" name="Textfeld 6">
            <a:extLst>
              <a:ext uri="{FF2B5EF4-FFF2-40B4-BE49-F238E27FC236}">
                <a16:creationId xmlns:a16="http://schemas.microsoft.com/office/drawing/2014/main" id="{9E171F25-1A84-456E-9CED-D0A179636C9D}"/>
              </a:ext>
            </a:extLst>
          </p:cNvPr>
          <p:cNvSpPr txBox="1"/>
          <p:nvPr/>
        </p:nvSpPr>
        <p:spPr>
          <a:xfrm>
            <a:off x="604842" y="5533530"/>
            <a:ext cx="4560884" cy="686702"/>
          </a:xfrm>
          <a:prstGeom prst="rect">
            <a:avLst/>
          </a:prstGeom>
          <a:solidFill>
            <a:schemeClr val="accent5"/>
          </a:solidFill>
          <a:ln w="28575">
            <a:noFill/>
          </a:ln>
        </p:spPr>
        <p:txBody>
          <a:bodyPr wrap="square" lIns="116567" tIns="77712" rIns="116567" bIns="77712">
            <a:spAutoFit/>
          </a:bodyPr>
          <a:lstStyle/>
          <a:p>
            <a:pPr>
              <a:lnSpc>
                <a:spcPts val="2072"/>
              </a:lnSpc>
              <a:spcBef>
                <a:spcPts val="1579"/>
              </a:spcBef>
              <a:spcAft>
                <a:spcPts val="351"/>
              </a:spcAft>
            </a:pPr>
            <a:r>
              <a:rPr lang="fr-FR" sz="1600" kern="100" dirty="0">
                <a:solidFill>
                  <a:srgbClr val="2F5496"/>
                </a:solidFill>
                <a:latin typeface="Calibri" panose="020F0502020204030204" pitchFamily="34" charset="0"/>
                <a:ea typeface="Calibri" panose="020F0502020204030204" pitchFamily="34" charset="0"/>
                <a:cs typeface="Calibri" panose="020F0502020204030204" pitchFamily="34" charset="0"/>
              </a:rPr>
              <a:t>Identification et formation des animateurs communautaires</a:t>
            </a:r>
          </a:p>
        </p:txBody>
      </p:sp>
      <p:cxnSp>
        <p:nvCxnSpPr>
          <p:cNvPr id="22" name="Gerader Verbinder 21">
            <a:extLst>
              <a:ext uri="{FF2B5EF4-FFF2-40B4-BE49-F238E27FC236}">
                <a16:creationId xmlns:a16="http://schemas.microsoft.com/office/drawing/2014/main" id="{9BF966A0-5C55-46FE-AF13-88E4C0DE2955}"/>
              </a:ext>
            </a:extLst>
          </p:cNvPr>
          <p:cNvCxnSpPr>
            <a:stCxn id="11" idx="2"/>
            <a:endCxn id="13" idx="2"/>
          </p:cNvCxnSpPr>
          <p:nvPr/>
        </p:nvCxnSpPr>
        <p:spPr>
          <a:xfrm>
            <a:off x="7813452" y="3968153"/>
            <a:ext cx="0" cy="2687067"/>
          </a:xfrm>
          <a:prstGeom prst="line">
            <a:avLst/>
          </a:prstGeom>
          <a:ln w="12700">
            <a:solidFill>
              <a:schemeClr val="accent2"/>
            </a:solidFill>
          </a:ln>
        </p:spPr>
        <p:style>
          <a:lnRef idx="2">
            <a:schemeClr val="accent2"/>
          </a:lnRef>
          <a:fillRef idx="0">
            <a:schemeClr val="accent2"/>
          </a:fillRef>
          <a:effectRef idx="1">
            <a:schemeClr val="accent2"/>
          </a:effectRef>
          <a:fontRef idx="minor">
            <a:schemeClr val="tx1"/>
          </a:fontRef>
        </p:style>
      </p:cxnSp>
      <p:sp>
        <p:nvSpPr>
          <p:cNvPr id="8" name="Textfeld 7">
            <a:extLst>
              <a:ext uri="{FF2B5EF4-FFF2-40B4-BE49-F238E27FC236}">
                <a16:creationId xmlns:a16="http://schemas.microsoft.com/office/drawing/2014/main" id="{A34A5EB5-C9A5-41A6-B15D-1D9455FB24C4}"/>
              </a:ext>
            </a:extLst>
          </p:cNvPr>
          <p:cNvSpPr txBox="1"/>
          <p:nvPr/>
        </p:nvSpPr>
        <p:spPr>
          <a:xfrm>
            <a:off x="604842" y="4639741"/>
            <a:ext cx="4560884" cy="686702"/>
          </a:xfrm>
          <a:prstGeom prst="rect">
            <a:avLst/>
          </a:prstGeom>
          <a:solidFill>
            <a:schemeClr val="accent5"/>
          </a:solidFill>
          <a:ln w="28575">
            <a:noFill/>
          </a:ln>
        </p:spPr>
        <p:txBody>
          <a:bodyPr wrap="square" lIns="116567" tIns="77712" rIns="116567" bIns="77712">
            <a:spAutoFit/>
          </a:bodyPr>
          <a:lstStyle/>
          <a:p>
            <a:pPr>
              <a:lnSpc>
                <a:spcPts val="2072"/>
              </a:lnSpc>
              <a:spcBef>
                <a:spcPts val="1579"/>
              </a:spcBef>
              <a:spcAft>
                <a:spcPts val="351"/>
              </a:spcAft>
            </a:pPr>
            <a:r>
              <a:rPr lang="fr-FR" sz="1600" kern="100" dirty="0">
                <a:solidFill>
                  <a:srgbClr val="2F5496"/>
                </a:solidFill>
                <a:latin typeface="Calibri" panose="020F0502020204030204" pitchFamily="34" charset="0"/>
                <a:ea typeface="Calibri" panose="020F0502020204030204" pitchFamily="34" charset="0"/>
                <a:cs typeface="Calibri" panose="020F0502020204030204" pitchFamily="34" charset="0"/>
              </a:rPr>
              <a:t>Atelier de sensibilisation des autorités </a:t>
            </a:r>
            <a:r>
              <a:rPr lang="fr-FR" sz="16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tradition-nelles</a:t>
            </a:r>
            <a:r>
              <a:rPr lang="fr-FR" sz="16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régionales</a:t>
            </a:r>
            <a:endParaRPr lang="de-DE" sz="1600" kern="10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feld 9">
            <a:extLst>
              <a:ext uri="{FF2B5EF4-FFF2-40B4-BE49-F238E27FC236}">
                <a16:creationId xmlns:a16="http://schemas.microsoft.com/office/drawing/2014/main" id="{FB3365A2-2FA0-481A-A707-8ABC29A85BE1}"/>
              </a:ext>
            </a:extLst>
          </p:cNvPr>
          <p:cNvSpPr txBox="1"/>
          <p:nvPr/>
        </p:nvSpPr>
        <p:spPr>
          <a:xfrm>
            <a:off x="5539930" y="4178998"/>
            <a:ext cx="4547043" cy="686702"/>
          </a:xfrm>
          <a:prstGeom prst="rect">
            <a:avLst/>
          </a:prstGeom>
          <a:solidFill>
            <a:schemeClr val="accent5"/>
          </a:solidFill>
          <a:ln w="28575">
            <a:noFill/>
          </a:ln>
        </p:spPr>
        <p:txBody>
          <a:bodyPr wrap="square" lIns="116567" tIns="77712" rIns="116567" bIns="77712">
            <a:spAutoFit/>
          </a:bodyPr>
          <a:lstStyle/>
          <a:p>
            <a:pPr>
              <a:lnSpc>
                <a:spcPts val="2072"/>
              </a:lnSpc>
              <a:spcBef>
                <a:spcPts val="1579"/>
              </a:spcBef>
              <a:spcAft>
                <a:spcPts val="351"/>
              </a:spcAft>
            </a:pPr>
            <a:r>
              <a:rPr lang="fr-FR" sz="1600" kern="100" dirty="0">
                <a:solidFill>
                  <a:srgbClr val="2F5496"/>
                </a:solidFill>
                <a:latin typeface="Calibri" panose="020F0502020204030204" pitchFamily="34" charset="0"/>
                <a:ea typeface="Calibri" panose="020F0502020204030204" pitchFamily="34" charset="0"/>
                <a:cs typeface="Calibri" panose="020F0502020204030204" pitchFamily="34" charset="0"/>
              </a:rPr>
              <a:t>Atelier régional de formation des représentants de communautés locales sur l’APA</a:t>
            </a:r>
            <a:endParaRPr lang="de-DE" sz="1600" kern="10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Textfeld 10">
            <a:extLst>
              <a:ext uri="{FF2B5EF4-FFF2-40B4-BE49-F238E27FC236}">
                <a16:creationId xmlns:a16="http://schemas.microsoft.com/office/drawing/2014/main" id="{344333CD-D922-4E28-84C8-6BC916D38DB4}"/>
              </a:ext>
            </a:extLst>
          </p:cNvPr>
          <p:cNvSpPr txBox="1"/>
          <p:nvPr/>
        </p:nvSpPr>
        <p:spPr>
          <a:xfrm>
            <a:off x="5539930" y="3017148"/>
            <a:ext cx="4547043" cy="951005"/>
          </a:xfrm>
          <a:prstGeom prst="rect">
            <a:avLst/>
          </a:prstGeom>
          <a:solidFill>
            <a:schemeClr val="accent5"/>
          </a:solidFill>
          <a:ln w="28575">
            <a:noFill/>
          </a:ln>
        </p:spPr>
        <p:txBody>
          <a:bodyPr wrap="square" lIns="116567" tIns="77712" rIns="116567" bIns="77712">
            <a:spAutoFit/>
          </a:bodyPr>
          <a:lstStyle/>
          <a:p>
            <a:pPr>
              <a:lnSpc>
                <a:spcPts val="2072"/>
              </a:lnSpc>
            </a:pPr>
            <a:r>
              <a:rPr lang="fr-FR" sz="1600" kern="100" spc="10" dirty="0">
                <a:solidFill>
                  <a:srgbClr val="2F5496"/>
                </a:solidFill>
                <a:latin typeface="Calibri" panose="020F0502020204030204" pitchFamily="34" charset="0"/>
                <a:ea typeface="Calibri" panose="020F0502020204030204" pitchFamily="34" charset="0"/>
                <a:cs typeface="Calibri" panose="020F0502020204030204" pitchFamily="34" charset="0"/>
              </a:rPr>
              <a:t>Sensibilisation des communautés locales par les animateurs et identification des représentants des communautés locales</a:t>
            </a:r>
          </a:p>
        </p:txBody>
      </p:sp>
      <p:sp>
        <p:nvSpPr>
          <p:cNvPr id="12" name="Textfeld 11">
            <a:extLst>
              <a:ext uri="{FF2B5EF4-FFF2-40B4-BE49-F238E27FC236}">
                <a16:creationId xmlns:a16="http://schemas.microsoft.com/office/drawing/2014/main" id="{67B98E6E-4C6E-4B1C-B1FC-C8FAEEF7B821}"/>
              </a:ext>
            </a:extLst>
          </p:cNvPr>
          <p:cNvSpPr txBox="1"/>
          <p:nvPr/>
        </p:nvSpPr>
        <p:spPr>
          <a:xfrm>
            <a:off x="5539930" y="5070970"/>
            <a:ext cx="4547043" cy="417398"/>
          </a:xfrm>
          <a:prstGeom prst="rect">
            <a:avLst/>
          </a:prstGeom>
          <a:solidFill>
            <a:schemeClr val="accent5"/>
          </a:solidFill>
          <a:ln w="28575">
            <a:noFill/>
          </a:ln>
        </p:spPr>
        <p:txBody>
          <a:bodyPr wrap="square" lIns="116567" tIns="77712" rIns="116567" bIns="77712">
            <a:spAutoFit/>
          </a:bodyPr>
          <a:lstStyle/>
          <a:p>
            <a:pPr>
              <a:lnSpc>
                <a:spcPts val="2072"/>
              </a:lnSpc>
              <a:spcBef>
                <a:spcPts val="1579"/>
              </a:spcBef>
              <a:spcAft>
                <a:spcPts val="351"/>
              </a:spcAft>
            </a:pPr>
            <a:r>
              <a:rPr lang="fr-FR" sz="1600" kern="100" dirty="0">
                <a:solidFill>
                  <a:srgbClr val="2F5496"/>
                </a:solidFill>
                <a:latin typeface="Calibri" panose="020F0502020204030204" pitchFamily="34" charset="0"/>
                <a:ea typeface="Calibri" panose="020F0502020204030204" pitchFamily="34" charset="0"/>
                <a:cs typeface="Calibri" panose="020F0502020204030204" pitchFamily="34" charset="0"/>
              </a:rPr>
              <a:t>Création d’associations communautaires</a:t>
            </a:r>
            <a:endParaRPr lang="de-DE" sz="1600" kern="10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Textfeld 12">
            <a:extLst>
              <a:ext uri="{FF2B5EF4-FFF2-40B4-BE49-F238E27FC236}">
                <a16:creationId xmlns:a16="http://schemas.microsoft.com/office/drawing/2014/main" id="{E79048B6-B318-4E6E-86F4-3209C112B7E9}"/>
              </a:ext>
            </a:extLst>
          </p:cNvPr>
          <p:cNvSpPr txBox="1"/>
          <p:nvPr/>
        </p:nvSpPr>
        <p:spPr>
          <a:xfrm>
            <a:off x="5539930" y="5699213"/>
            <a:ext cx="4547043" cy="956007"/>
          </a:xfrm>
          <a:prstGeom prst="rect">
            <a:avLst/>
          </a:prstGeom>
          <a:solidFill>
            <a:schemeClr val="accent5"/>
          </a:solidFill>
          <a:ln w="28575">
            <a:noFill/>
          </a:ln>
        </p:spPr>
        <p:txBody>
          <a:bodyPr wrap="square" lIns="116567" tIns="77712" rIns="116567" bIns="77712">
            <a:spAutoFit/>
          </a:bodyPr>
          <a:lstStyle/>
          <a:p>
            <a:pPr>
              <a:lnSpc>
                <a:spcPts val="2072"/>
              </a:lnSpc>
              <a:spcBef>
                <a:spcPts val="1579"/>
              </a:spcBef>
              <a:spcAft>
                <a:spcPts val="351"/>
              </a:spcAft>
            </a:pPr>
            <a:r>
              <a:rPr lang="fr-FR" sz="1600" kern="100" dirty="0">
                <a:solidFill>
                  <a:srgbClr val="2F5496"/>
                </a:solidFill>
                <a:latin typeface="Calibri" panose="020F0502020204030204" pitchFamily="34" charset="0"/>
                <a:ea typeface="Calibri" panose="020F0502020204030204" pitchFamily="34" charset="0"/>
                <a:cs typeface="Calibri" panose="020F0502020204030204" pitchFamily="34" charset="0"/>
              </a:rPr>
              <a:t>Intégration de représentants des associations à un partenariat multipartite (chercheurs, PME, gouvernement)</a:t>
            </a:r>
            <a:endParaRPr lang="de-DE" sz="1600" kern="10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lIns="612000"/>
          <a:lstStyle/>
          <a:p>
            <a:r>
              <a:rPr lang="fr-FR" dirty="0"/>
              <a:t>Le processus de collaboration avec les communautés locales en Côte d</a:t>
            </a:r>
            <a:r>
              <a:rPr lang="de-DE" dirty="0"/>
              <a:t>’</a:t>
            </a:r>
            <a:r>
              <a:rPr lang="fr-FR" dirty="0"/>
              <a:t>Ivoire</a:t>
            </a:r>
            <a:endParaRPr lang="de-DE" dirty="0"/>
          </a:p>
        </p:txBody>
      </p:sp>
      <p:sp>
        <p:nvSpPr>
          <p:cNvPr id="2" name="Textplatzhalter 1">
            <a:extLst>
              <a:ext uri="{FF2B5EF4-FFF2-40B4-BE49-F238E27FC236}">
                <a16:creationId xmlns:a16="http://schemas.microsoft.com/office/drawing/2014/main" id="{5CC4265F-4D8C-4A59-8E8F-789195758064}"/>
              </a:ext>
            </a:extLst>
          </p:cNvPr>
          <p:cNvSpPr>
            <a:spLocks noGrp="1"/>
          </p:cNvSpPr>
          <p:nvPr>
            <p:ph type="body" sz="quarter" idx="10"/>
          </p:nvPr>
        </p:nvSpPr>
        <p:spPr/>
        <p:txBody>
          <a:bodyPr/>
          <a:lstStyle/>
          <a:p>
            <a:r>
              <a:rPr lang="de-DE" dirty="0" err="1"/>
              <a:t>Phases</a:t>
            </a:r>
            <a:endParaRPr lang="de-DE" dirty="0"/>
          </a:p>
        </p:txBody>
      </p:sp>
      <p:cxnSp>
        <p:nvCxnSpPr>
          <p:cNvPr id="36" name="Verbinder: gewinkelt 35">
            <a:extLst>
              <a:ext uri="{FF2B5EF4-FFF2-40B4-BE49-F238E27FC236}">
                <a16:creationId xmlns:a16="http://schemas.microsoft.com/office/drawing/2014/main" id="{30195327-71E7-41EC-BF20-996452316C7A}"/>
              </a:ext>
            </a:extLst>
          </p:cNvPr>
          <p:cNvCxnSpPr>
            <a:cxnSpLocks/>
            <a:stCxn id="7" idx="3"/>
            <a:endCxn id="11" idx="1"/>
          </p:cNvCxnSpPr>
          <p:nvPr/>
        </p:nvCxnSpPr>
        <p:spPr>
          <a:xfrm flipV="1">
            <a:off x="5165726" y="3492651"/>
            <a:ext cx="374204" cy="2384230"/>
          </a:xfrm>
          <a:prstGeom prst="bentConnector3">
            <a:avLst>
              <a:gd name="adj1" fmla="val 50000"/>
            </a:avLst>
          </a:prstGeom>
          <a:ln w="12700">
            <a:solidFill>
              <a:schemeClr val="accent2"/>
            </a:solidFill>
            <a:tailEnd type="arrow" w="lg" len="s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4221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lIns="612000"/>
          <a:lstStyle/>
          <a:p>
            <a:r>
              <a:rPr lang="fr-FR" b="1" spc="-11" dirty="0">
                <a:solidFill>
                  <a:schemeClr val="accent3"/>
                </a:solidFill>
              </a:rPr>
              <a:t>⑥</a:t>
            </a:r>
            <a:r>
              <a:rPr lang="fr-FR" spc="-11" dirty="0"/>
              <a:t> </a:t>
            </a:r>
            <a:r>
              <a:rPr lang="fr-FR" dirty="0"/>
              <a:t>Évaluation des connaissances sur l’APA avant et après l’atelier</a:t>
            </a:r>
            <a:endParaRPr lang="fr-FR" b="1" dirty="0"/>
          </a:p>
        </p:txBody>
      </p:sp>
      <p:sp>
        <p:nvSpPr>
          <p:cNvPr id="19" name="Inhaltsplatzhalter 11">
            <a:extLst>
              <a:ext uri="{FF2B5EF4-FFF2-40B4-BE49-F238E27FC236}">
                <a16:creationId xmlns:a16="http://schemas.microsoft.com/office/drawing/2014/main" id="{F301BA23-C492-4C19-8C11-EC6E257A47FA}"/>
              </a:ext>
            </a:extLst>
          </p:cNvPr>
          <p:cNvSpPr>
            <a:spLocks noGrp="1"/>
          </p:cNvSpPr>
          <p:nvPr>
            <p:ph type="body" sz="quarter" idx="10"/>
          </p:nvPr>
        </p:nvSpPr>
        <p:spPr/>
        <p:txBody>
          <a:bodyPr/>
          <a:lstStyle/>
          <a:p>
            <a:pPr marL="0" indent="0">
              <a:buNone/>
            </a:pPr>
            <a:r>
              <a:rPr lang="de-DE" sz="1600" b="1" dirty="0" err="1"/>
              <a:t>Phases</a:t>
            </a:r>
            <a:endParaRPr lang="de-DE" sz="1600" b="1" dirty="0"/>
          </a:p>
        </p:txBody>
      </p:sp>
      <p:sp>
        <p:nvSpPr>
          <p:cNvPr id="33" name="Textfeld 32">
            <a:extLst>
              <a:ext uri="{FF2B5EF4-FFF2-40B4-BE49-F238E27FC236}">
                <a16:creationId xmlns:a16="http://schemas.microsoft.com/office/drawing/2014/main" id="{63287601-2743-4A1B-8023-0BDCF2778665}"/>
              </a:ext>
            </a:extLst>
          </p:cNvPr>
          <p:cNvSpPr txBox="1"/>
          <p:nvPr/>
        </p:nvSpPr>
        <p:spPr>
          <a:xfrm>
            <a:off x="3546475" y="1700511"/>
            <a:ext cx="6540234" cy="1406782"/>
          </a:xfrm>
          <a:prstGeom prst="rect">
            <a:avLst/>
          </a:prstGeom>
          <a:solidFill>
            <a:schemeClr val="accent4">
              <a:lumMod val="20000"/>
              <a:lumOff val="80000"/>
              <a:alpha val="70000"/>
            </a:schemeClr>
          </a:solidFill>
          <a:ln w="28575">
            <a:noFill/>
          </a:ln>
        </p:spPr>
        <p:txBody>
          <a:bodyPr wrap="square" lIns="108000" tIns="36000" rIns="108000" bIns="72000" rtlCol="0">
            <a:spAutoFit/>
          </a:bodyPr>
          <a:lstStyle/>
          <a:p>
            <a:pPr>
              <a:lnSpc>
                <a:spcPts val="1800"/>
              </a:lnSpc>
              <a:spcAft>
                <a:spcPts val="600"/>
              </a:spcAft>
            </a:pPr>
            <a:r>
              <a:rPr lang="fr-FR" sz="1400" b="1" dirty="0">
                <a:latin typeface="Calibri" panose="020F0502020204030204" pitchFamily="34" charset="0"/>
                <a:ea typeface="Calibri" panose="020F0502020204030204" pitchFamily="34" charset="0"/>
                <a:cs typeface="Calibri" panose="020F0502020204030204" pitchFamily="34" charset="0"/>
              </a:rPr>
              <a:t>Une approche efficace pour les facilitateurs qui souhaitent</a:t>
            </a:r>
            <a:r>
              <a:rPr lang="fr-FR" sz="1400" dirty="0">
                <a:latin typeface="Calibri" panose="020F0502020204030204" pitchFamily="34" charset="0"/>
                <a:ea typeface="Calibri" panose="020F0502020204030204" pitchFamily="34" charset="0"/>
                <a:cs typeface="Calibri" panose="020F0502020204030204" pitchFamily="34" charset="0"/>
              </a:rPr>
              <a:t>:</a:t>
            </a:r>
          </a:p>
          <a:p>
            <a:pPr marL="216000" lvl="1" indent="-216000">
              <a:lnSpc>
                <a:spcPts val="1800"/>
              </a:lnSpc>
              <a:spcAft>
                <a:spcPts val="600"/>
              </a:spcAft>
              <a:buFont typeface="Symbol" panose="05050102010706020507" pitchFamily="18" charset="2"/>
              <a:buChar char="-"/>
            </a:pPr>
            <a:r>
              <a:rPr lang="fr-FR" sz="1400" dirty="0">
                <a:latin typeface="Calibri" panose="020F0502020204030204" pitchFamily="34" charset="0"/>
                <a:ea typeface="Calibri" panose="020F0502020204030204" pitchFamily="34" charset="0"/>
                <a:cs typeface="Calibri" panose="020F0502020204030204" pitchFamily="34" charset="0"/>
              </a:rPr>
              <a:t>Évaluer si les objectifs d’apprentissage fixés ont été atteints par les participants en comparant les résultats avant et après l’atelier.</a:t>
            </a:r>
          </a:p>
          <a:p>
            <a:pPr marL="216000" lvl="1" indent="-216000">
              <a:lnSpc>
                <a:spcPts val="1800"/>
              </a:lnSpc>
              <a:spcAft>
                <a:spcPts val="600"/>
              </a:spcAft>
              <a:buFont typeface="Symbol" panose="05050102010706020507" pitchFamily="18" charset="2"/>
              <a:buChar char="-"/>
            </a:pPr>
            <a:r>
              <a:rPr lang="fr-FR" sz="1400" dirty="0">
                <a:latin typeface="Calibri" panose="020F0502020204030204" pitchFamily="34" charset="0"/>
                <a:ea typeface="Calibri" panose="020F0502020204030204" pitchFamily="34" charset="0"/>
                <a:cs typeface="Calibri" panose="020F0502020204030204" pitchFamily="34" charset="0"/>
              </a:rPr>
              <a:t>Permettre aux participants non alphabétisés (en particulier les femmes) de pouvoir participer à l’évaluation.</a:t>
            </a:r>
          </a:p>
        </p:txBody>
      </p:sp>
      <p:sp>
        <p:nvSpPr>
          <p:cNvPr id="24" name="Inhaltsplatzhalter 11">
            <a:extLst>
              <a:ext uri="{FF2B5EF4-FFF2-40B4-BE49-F238E27FC236}">
                <a16:creationId xmlns:a16="http://schemas.microsoft.com/office/drawing/2014/main" id="{E0743933-9561-4A41-B4FA-5513447B6699}"/>
              </a:ext>
            </a:extLst>
          </p:cNvPr>
          <p:cNvSpPr txBox="1">
            <a:spLocks/>
          </p:cNvSpPr>
          <p:nvPr/>
        </p:nvSpPr>
        <p:spPr>
          <a:xfrm>
            <a:off x="3553509" y="3477933"/>
            <a:ext cx="6533466" cy="1597360"/>
          </a:xfrm>
          <a:prstGeom prst="rect">
            <a:avLst/>
          </a:prstGeom>
        </p:spPr>
        <p:txBody>
          <a:bodyPr vert="horz" wrap="square" lIns="0" tIns="0" rIns="0" bIns="0" rtlCol="0">
            <a:spAutoFit/>
          </a:bodyPr>
          <a:lstStyle>
            <a:lvl1pPr marL="200467" indent="-200467" algn="l" defTabSz="801866" rtl="0" eaLnBrk="1" latinLnBrk="0" hangingPunct="1">
              <a:lnSpc>
                <a:spcPct val="90000"/>
              </a:lnSpc>
              <a:spcBef>
                <a:spcPts val="877"/>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01400"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002333"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403266"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804199" indent="-200467" algn="l" defTabSz="801866" rtl="0" eaLnBrk="1" latinLnBrk="0" hangingPunct="1">
              <a:lnSpc>
                <a:spcPct val="90000"/>
              </a:lnSpc>
              <a:spcBef>
                <a:spcPts val="438"/>
              </a:spcBef>
              <a:buFont typeface="Arial" panose="020B0604020202020204" pitchFamily="34" charset="0"/>
              <a:buChar char="•"/>
              <a:defRPr sz="1727"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205132"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6pPr>
            <a:lvl7pPr marL="2606065"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7pPr>
            <a:lvl8pPr marL="3006998"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8pPr>
            <a:lvl9pPr marL="3407931" indent="-200467" algn="l" defTabSz="80186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9pPr>
          </a:lstStyle>
          <a:p>
            <a:pPr marL="0" indent="0">
              <a:buNone/>
            </a:pPr>
            <a:r>
              <a:rPr lang="de-DE" sz="1600" b="1" dirty="0"/>
              <a:t>Mode d</a:t>
            </a:r>
            <a:r>
              <a:rPr lang="fr-FR" sz="1600" b="1" dirty="0"/>
              <a:t>’</a:t>
            </a:r>
            <a:r>
              <a:rPr lang="de-DE" sz="1600" b="1" dirty="0" err="1"/>
              <a:t>emploi</a:t>
            </a:r>
            <a:r>
              <a:rPr lang="de-DE" sz="1600" dirty="0"/>
              <a:t> </a:t>
            </a:r>
          </a:p>
          <a:p>
            <a:pPr marL="0" indent="0">
              <a:lnSpc>
                <a:spcPts val="1800"/>
              </a:lnSpc>
              <a:buNone/>
            </a:pPr>
            <a:r>
              <a:rPr lang="fr-FR" sz="1400" dirty="0"/>
              <a:t>Au moment de s’enregistrer à l’atelier, chaque participant reçoit un numéro placé visiblement sur sa robe et inscrit à côté de son nom sur la liste des participants. </a:t>
            </a:r>
            <a:br>
              <a:rPr lang="fr-FR" sz="1400" dirty="0"/>
            </a:br>
            <a:r>
              <a:rPr lang="fr-FR" sz="1400" dirty="0"/>
              <a:t>Les questions sont posées dans l’ordre, d’abord au début de l’atelier, puis après, </a:t>
            </a:r>
            <a:br>
              <a:rPr lang="fr-FR" sz="1400" dirty="0"/>
            </a:br>
            <a:r>
              <a:rPr lang="fr-FR" sz="1400" dirty="0"/>
              <a:t>et les numéros des participants qui lèvent la main sont notés à chaque fois.</a:t>
            </a:r>
            <a:endParaRPr lang="de-DE" sz="1400" dirty="0"/>
          </a:p>
          <a:p>
            <a:pPr marL="0" indent="0">
              <a:buFont typeface="Arial" panose="020B0604020202020204" pitchFamily="34" charset="0"/>
              <a:buNone/>
            </a:pPr>
            <a:endParaRPr lang="de-DE" sz="1600" b="1" dirty="0"/>
          </a:p>
        </p:txBody>
      </p:sp>
      <p:sp>
        <p:nvSpPr>
          <p:cNvPr id="9" name="Inhaltsplatzhalter 11">
            <a:extLst>
              <a:ext uri="{FF2B5EF4-FFF2-40B4-BE49-F238E27FC236}">
                <a16:creationId xmlns:a16="http://schemas.microsoft.com/office/drawing/2014/main" id="{895D4307-2E65-435E-A355-2A6A8C3CDABE}"/>
              </a:ext>
            </a:extLst>
          </p:cNvPr>
          <p:cNvSpPr txBox="1">
            <a:spLocks/>
          </p:cNvSpPr>
          <p:nvPr/>
        </p:nvSpPr>
        <p:spPr>
          <a:xfrm>
            <a:off x="3549442" y="1241385"/>
            <a:ext cx="3225025" cy="296424"/>
          </a:xfrm>
          <a:prstGeom prst="rect">
            <a:avLst/>
          </a:prstGeom>
        </p:spPr>
        <p:txBody>
          <a:bodyPr vert="horz" lIns="0" tIns="0" rIns="0" bIns="0"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557213"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28688"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00163"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71638"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buNone/>
            </a:pPr>
            <a:r>
              <a:rPr lang="de-DE" b="1" dirty="0" err="1"/>
              <a:t>Avantages</a:t>
            </a:r>
            <a:endParaRPr lang="de-DE" b="1" dirty="0"/>
          </a:p>
        </p:txBody>
      </p:sp>
      <p:sp>
        <p:nvSpPr>
          <p:cNvPr id="8" name="Textfeld 7">
            <a:extLst>
              <a:ext uri="{FF2B5EF4-FFF2-40B4-BE49-F238E27FC236}">
                <a16:creationId xmlns:a16="http://schemas.microsoft.com/office/drawing/2014/main" id="{257EEE09-7818-4B2E-9528-C2E51051DA31}"/>
              </a:ext>
            </a:extLst>
          </p:cNvPr>
          <p:cNvSpPr txBox="1"/>
          <p:nvPr/>
        </p:nvSpPr>
        <p:spPr>
          <a:xfrm>
            <a:off x="608127" y="1700511"/>
            <a:ext cx="2520000" cy="801552"/>
          </a:xfrm>
          <a:prstGeom prst="rect">
            <a:avLst/>
          </a:prstGeom>
          <a:solidFill>
            <a:schemeClr val="accent5"/>
          </a:solidFill>
          <a:ln w="28575">
            <a:noFill/>
          </a:ln>
        </p:spPr>
        <p:txBody>
          <a:bodyPr wrap="square" lIns="108000" tIns="36000" rIns="108000" bIns="72000">
            <a:spAutoFit/>
          </a:bodyPr>
          <a:lstStyle/>
          <a:p>
            <a:pPr>
              <a:lnSpc>
                <a:spcPts val="1800"/>
              </a:lnSpc>
              <a:spcBef>
                <a:spcPts val="1579"/>
              </a:spcBef>
              <a:spcAft>
                <a:spcPts val="351"/>
              </a:spcAft>
            </a:pPr>
            <a:r>
              <a:rPr lang="fr-FR" sz="1400" kern="100" spc="-10" dirty="0">
                <a:solidFill>
                  <a:srgbClr val="2F5496"/>
                </a:solidFill>
                <a:latin typeface="Calibri" panose="020F0502020204030204" pitchFamily="34" charset="0"/>
                <a:ea typeface="Calibri" panose="020F0502020204030204" pitchFamily="34" charset="0"/>
                <a:cs typeface="Calibri" panose="020F0502020204030204" pitchFamily="34" charset="0"/>
              </a:rPr>
              <a:t>Atelier régional de formation </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des représentants de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commu-nautés</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locales sur l’ APA</a:t>
            </a:r>
            <a:endParaRPr lang="de-DE" sz="1400" kern="10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0234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lIns="612000"/>
          <a:lstStyle/>
          <a:p>
            <a:r>
              <a:rPr lang="fr-FR" b="1" spc="-11" dirty="0">
                <a:solidFill>
                  <a:schemeClr val="accent3"/>
                </a:solidFill>
              </a:rPr>
              <a:t>⑥</a:t>
            </a:r>
            <a:r>
              <a:rPr lang="fr-FR" spc="-11" dirty="0"/>
              <a:t> </a:t>
            </a:r>
            <a:r>
              <a:rPr lang="fr-FR" dirty="0"/>
              <a:t>Évaluation des connaissances sur l’APA avant et après l’atelier</a:t>
            </a:r>
            <a:endParaRPr lang="fr-FR" b="1" dirty="0"/>
          </a:p>
        </p:txBody>
      </p:sp>
      <p:sp>
        <p:nvSpPr>
          <p:cNvPr id="19" name="Inhaltsplatzhalter 11">
            <a:extLst>
              <a:ext uri="{FF2B5EF4-FFF2-40B4-BE49-F238E27FC236}">
                <a16:creationId xmlns:a16="http://schemas.microsoft.com/office/drawing/2014/main" id="{F301BA23-C492-4C19-8C11-EC6E257A47FA}"/>
              </a:ext>
            </a:extLst>
          </p:cNvPr>
          <p:cNvSpPr>
            <a:spLocks noGrp="1"/>
          </p:cNvSpPr>
          <p:nvPr>
            <p:ph type="body" sz="quarter" idx="10"/>
          </p:nvPr>
        </p:nvSpPr>
        <p:spPr/>
        <p:txBody>
          <a:bodyPr/>
          <a:lstStyle/>
          <a:p>
            <a:pPr marL="0" indent="0">
              <a:buNone/>
            </a:pPr>
            <a:r>
              <a:rPr lang="fr-FR" sz="1600" b="1" dirty="0"/>
              <a:t>Questions avant (</a:t>
            </a:r>
            <a:r>
              <a:rPr lang="fr-FR" sz="1600" b="1" dirty="0" err="1"/>
              <a:t>baseline</a:t>
            </a:r>
            <a:r>
              <a:rPr lang="fr-FR" sz="1600" b="1" dirty="0"/>
              <a:t>) et après (évaluation) l’atelier</a:t>
            </a:r>
          </a:p>
        </p:txBody>
      </p:sp>
      <p:sp>
        <p:nvSpPr>
          <p:cNvPr id="25" name="Textfeld 24">
            <a:extLst>
              <a:ext uri="{FF2B5EF4-FFF2-40B4-BE49-F238E27FC236}">
                <a16:creationId xmlns:a16="http://schemas.microsoft.com/office/drawing/2014/main" id="{F3843FA6-0802-4217-9C7F-07E4D537CB23}"/>
              </a:ext>
            </a:extLst>
          </p:cNvPr>
          <p:cNvSpPr txBox="1"/>
          <p:nvPr/>
        </p:nvSpPr>
        <p:spPr>
          <a:xfrm>
            <a:off x="604841" y="1692275"/>
            <a:ext cx="9482134" cy="5075238"/>
          </a:xfrm>
          <a:prstGeom prst="rect">
            <a:avLst/>
          </a:prstGeom>
          <a:noFill/>
        </p:spPr>
        <p:txBody>
          <a:bodyPr wrap="square" lIns="0" tIns="0" rIns="0" bIns="0" numCol="2" spcCol="360000">
            <a:noAutofit/>
          </a:bodyPr>
          <a:lstStyle/>
          <a:p>
            <a:pPr marL="252000" indent="-252000">
              <a:lnSpc>
                <a:spcPts val="1500"/>
              </a:lnSpc>
              <a:spcAft>
                <a:spcPts val="1200"/>
              </a:spcAft>
              <a:buFont typeface="+mj-lt"/>
              <a:buAutoNum type="arabicPeriod"/>
            </a:pPr>
            <a:r>
              <a:rPr lang="fr-FR" sz="1200" kern="100" spc="-10" dirty="0">
                <a:latin typeface="Calibri" panose="020F0502020204030204" pitchFamily="34" charset="0"/>
                <a:ea typeface="Calibri" panose="020F0502020204030204" pitchFamily="34" charset="0"/>
                <a:cs typeface="Times New Roman" panose="02020603050405020304" pitchFamily="18" charset="0"/>
              </a:rPr>
              <a:t>Si une personne extérieure vient dans votre communauté et demande à cueillir ou à ramasser des fruits, des racines, des écorces ou d’autres parties de plantes qui poussent/ou que vous cultivez dans votre communauté : - Lequel d’entre vous lui donnera la plante ?</a:t>
            </a:r>
          </a:p>
          <a:p>
            <a:pPr marL="252000" indent="-252000">
              <a:lnSpc>
                <a:spcPts val="1500"/>
              </a:lnSpc>
              <a:spcAft>
                <a:spcPts val="1200"/>
              </a:spcAft>
              <a:buFont typeface="+mj-lt"/>
              <a:buAutoNum type="arabicPeriod"/>
            </a:pPr>
            <a:r>
              <a:rPr lang="fr-FR" sz="1200" kern="100" spc="-10" dirty="0">
                <a:latin typeface="Calibri" panose="020F0502020204030204" pitchFamily="34" charset="0"/>
                <a:ea typeface="Calibri" panose="020F0502020204030204" pitchFamily="34" charset="0"/>
                <a:cs typeface="Times New Roman" panose="02020603050405020304" pitchFamily="18" charset="0"/>
              </a:rPr>
              <a:t>Qui pense que vous devez demander ce que la personne va faire avec cette plante qui pousse dans votre communauté après qu’elle l’a prise et emporté ? </a:t>
            </a:r>
            <a:endParaRPr lang="de-DE" sz="1200" kern="100" spc="-10" dirty="0">
              <a:latin typeface="Calibri" panose="020F0502020204030204" pitchFamily="34" charset="0"/>
              <a:ea typeface="Calibri" panose="020F0502020204030204" pitchFamily="34" charset="0"/>
              <a:cs typeface="Times New Roman" panose="02020603050405020304" pitchFamily="18" charset="0"/>
            </a:endParaRPr>
          </a:p>
          <a:p>
            <a:pPr marL="252000" indent="-252000">
              <a:lnSpc>
                <a:spcPts val="1500"/>
              </a:lnSpc>
              <a:spcAft>
                <a:spcPts val="1200"/>
              </a:spcAft>
              <a:buFont typeface="+mj-lt"/>
              <a:buAutoNum type="arabicPeriod"/>
            </a:pPr>
            <a:r>
              <a:rPr lang="fr-FR" sz="1200" kern="100" spc="-10" dirty="0">
                <a:latin typeface="Calibri" panose="020F0502020204030204" pitchFamily="34" charset="0"/>
                <a:ea typeface="Calibri" panose="020F0502020204030204" pitchFamily="34" charset="0"/>
                <a:cs typeface="Times New Roman" panose="02020603050405020304" pitchFamily="18" charset="0"/>
              </a:rPr>
              <a:t>Qui lui dit, à ce chercheur ou cet employé d’entreprise, ce qu’on peut en faire, c’est-à-dire comment préparer cette plante pour la manger ou la boire ou en faire autre chose, comme une crème ?</a:t>
            </a:r>
            <a:endParaRPr lang="de-DE" sz="1200" kern="100" spc="-10" dirty="0">
              <a:latin typeface="Calibri" panose="020F0502020204030204" pitchFamily="34" charset="0"/>
              <a:ea typeface="Calibri" panose="020F0502020204030204" pitchFamily="34" charset="0"/>
              <a:cs typeface="Times New Roman" panose="02020603050405020304" pitchFamily="18" charset="0"/>
            </a:endParaRPr>
          </a:p>
          <a:p>
            <a:pPr marL="252000" indent="-252000">
              <a:lnSpc>
                <a:spcPts val="1500"/>
              </a:lnSpc>
              <a:spcAft>
                <a:spcPts val="1200"/>
              </a:spcAft>
              <a:buFont typeface="+mj-lt"/>
              <a:buAutoNum type="arabicPeriod"/>
            </a:pPr>
            <a:r>
              <a:rPr lang="fr-FR" sz="1200" kern="100" spc="-10" dirty="0">
                <a:latin typeface="Calibri" panose="020F0502020204030204" pitchFamily="34" charset="0"/>
                <a:ea typeface="Calibri" panose="020F0502020204030204" pitchFamily="34" charset="0"/>
                <a:cs typeface="Times New Roman" panose="02020603050405020304" pitchFamily="18" charset="0"/>
              </a:rPr>
              <a:t>Qui pense que ces connaissances traditionnelles que vous avez sur l’utilisation de ces plantes peut être d’une très grande valeur pour un chercheur ou une entreprise ?</a:t>
            </a:r>
            <a:endParaRPr lang="de-DE" sz="1200" kern="100" spc="-10" dirty="0">
              <a:latin typeface="Calibri" panose="020F0502020204030204" pitchFamily="34" charset="0"/>
              <a:ea typeface="Calibri" panose="020F0502020204030204" pitchFamily="34" charset="0"/>
              <a:cs typeface="Times New Roman" panose="02020603050405020304" pitchFamily="18" charset="0"/>
            </a:endParaRPr>
          </a:p>
          <a:p>
            <a:pPr marL="252000" indent="-252000">
              <a:lnSpc>
                <a:spcPts val="1500"/>
              </a:lnSpc>
              <a:spcAft>
                <a:spcPts val="1200"/>
              </a:spcAft>
              <a:buFont typeface="+mj-lt"/>
              <a:buAutoNum type="arabicPeriod"/>
            </a:pPr>
            <a:r>
              <a:rPr lang="fr-FR" sz="1200" kern="100" spc="-10" dirty="0">
                <a:latin typeface="Calibri" panose="020F0502020204030204" pitchFamily="34" charset="0"/>
                <a:ea typeface="Calibri" panose="020F0502020204030204" pitchFamily="34" charset="0"/>
                <a:cs typeface="Times New Roman" panose="02020603050405020304" pitchFamily="18" charset="0"/>
              </a:rPr>
              <a:t>Qui sait ce qu’est l’APA, l’accès et le partage des avantages ?</a:t>
            </a:r>
            <a:endParaRPr lang="de-DE" sz="1200" kern="100" spc="-10" dirty="0">
              <a:latin typeface="Calibri" panose="020F0502020204030204" pitchFamily="34" charset="0"/>
              <a:ea typeface="Calibri" panose="020F0502020204030204" pitchFamily="34" charset="0"/>
              <a:cs typeface="Times New Roman" panose="02020603050405020304" pitchFamily="18" charset="0"/>
            </a:endParaRPr>
          </a:p>
          <a:p>
            <a:pPr marL="252000" indent="-252000">
              <a:lnSpc>
                <a:spcPts val="1500"/>
              </a:lnSpc>
              <a:spcAft>
                <a:spcPts val="1200"/>
              </a:spcAft>
              <a:buFont typeface="+mj-lt"/>
              <a:buAutoNum type="arabicPeriod"/>
            </a:pPr>
            <a:r>
              <a:rPr lang="fr-FR" sz="1200" kern="100" spc="-10" dirty="0">
                <a:latin typeface="Calibri" panose="020F0502020204030204" pitchFamily="34" charset="0"/>
                <a:ea typeface="Calibri" panose="020F0502020204030204" pitchFamily="34" charset="0"/>
                <a:cs typeface="Times New Roman" panose="02020603050405020304" pitchFamily="18" charset="0"/>
              </a:rPr>
              <a:t>Qui connaît le point focal national pour l’APA ?</a:t>
            </a:r>
            <a:endParaRPr lang="de-DE" sz="1200" kern="100" spc="-10" dirty="0">
              <a:latin typeface="Calibri" panose="020F0502020204030204" pitchFamily="34" charset="0"/>
              <a:ea typeface="Calibri" panose="020F0502020204030204" pitchFamily="34" charset="0"/>
              <a:cs typeface="Times New Roman" panose="02020603050405020304" pitchFamily="18" charset="0"/>
            </a:endParaRPr>
          </a:p>
          <a:p>
            <a:pPr marL="252000" indent="-252000">
              <a:lnSpc>
                <a:spcPts val="1500"/>
              </a:lnSpc>
              <a:spcAft>
                <a:spcPts val="1200"/>
              </a:spcAft>
              <a:buFont typeface="+mj-lt"/>
              <a:buAutoNum type="arabicPeriod"/>
            </a:pPr>
            <a:r>
              <a:rPr lang="fr-FR" sz="1200" kern="100" spc="-10" dirty="0">
                <a:latin typeface="Calibri" panose="020F0502020204030204" pitchFamily="34" charset="0"/>
                <a:ea typeface="Calibri" panose="020F0502020204030204" pitchFamily="34" charset="0"/>
                <a:cs typeface="Times New Roman" panose="02020603050405020304" pitchFamily="18" charset="0"/>
              </a:rPr>
              <a:t>Qui sait comment contacter le Point focal au Ministère de l’environnement, du développement durable et de la transition écologique ?</a:t>
            </a:r>
            <a:endParaRPr lang="de-DE" sz="1200" kern="100" spc="-10" dirty="0">
              <a:latin typeface="Calibri" panose="020F0502020204030204" pitchFamily="34" charset="0"/>
              <a:ea typeface="Calibri" panose="020F0502020204030204" pitchFamily="34" charset="0"/>
              <a:cs typeface="Times New Roman" panose="02020603050405020304" pitchFamily="18" charset="0"/>
            </a:endParaRPr>
          </a:p>
          <a:p>
            <a:pPr marL="252000" indent="-252000">
              <a:lnSpc>
                <a:spcPts val="1500"/>
              </a:lnSpc>
              <a:spcAft>
                <a:spcPts val="1200"/>
              </a:spcAft>
              <a:buFont typeface="+mj-lt"/>
              <a:buAutoNum type="arabicPeriod"/>
            </a:pPr>
            <a:r>
              <a:rPr lang="fr-FR" sz="1200" kern="100" spc="-10" dirty="0">
                <a:latin typeface="Calibri" panose="020F0502020204030204" pitchFamily="34" charset="0"/>
                <a:ea typeface="Calibri" panose="020F0502020204030204" pitchFamily="34" charset="0"/>
                <a:cs typeface="Times New Roman" panose="02020603050405020304" pitchFamily="18" charset="0"/>
              </a:rPr>
              <a:t>Qui connaît le rôle des communautés dans le système d’accès et de partage des avantages ?</a:t>
            </a:r>
            <a:endParaRPr lang="de-DE" sz="1200" kern="100" spc="-10" dirty="0">
              <a:latin typeface="Calibri" panose="020F0502020204030204" pitchFamily="34" charset="0"/>
              <a:ea typeface="Calibri" panose="020F0502020204030204" pitchFamily="34" charset="0"/>
              <a:cs typeface="Times New Roman" panose="02020603050405020304" pitchFamily="18" charset="0"/>
            </a:endParaRPr>
          </a:p>
          <a:p>
            <a:pPr marL="252000" indent="-252000">
              <a:lnSpc>
                <a:spcPts val="1500"/>
              </a:lnSpc>
              <a:spcAft>
                <a:spcPts val="1200"/>
              </a:spcAft>
              <a:buFont typeface="+mj-lt"/>
              <a:buAutoNum type="arabicPeriod"/>
            </a:pPr>
            <a:r>
              <a:rPr lang="fr-FR" sz="1200" kern="100" spc="-10" dirty="0">
                <a:latin typeface="Calibri" panose="020F0502020204030204" pitchFamily="34" charset="0"/>
                <a:ea typeface="Calibri" panose="020F0502020204030204" pitchFamily="34" charset="0"/>
                <a:cs typeface="Times New Roman" panose="02020603050405020304" pitchFamily="18" charset="0"/>
              </a:rPr>
              <a:t>Si le MINEDDTE vous dit que vous pouvez négocier un accord avec un chercheur ou une entreprise, lequel d’entre vous se sent en mesure de négocier ?</a:t>
            </a:r>
            <a:endParaRPr lang="de-DE" sz="1200" kern="100" spc="-10" dirty="0">
              <a:latin typeface="Calibri" panose="020F0502020204030204" pitchFamily="34" charset="0"/>
              <a:ea typeface="Calibri" panose="020F0502020204030204" pitchFamily="34" charset="0"/>
              <a:cs typeface="Times New Roman" panose="02020603050405020304" pitchFamily="18" charset="0"/>
            </a:endParaRPr>
          </a:p>
          <a:p>
            <a:pPr marL="252000" indent="-252000">
              <a:lnSpc>
                <a:spcPts val="1500"/>
              </a:lnSpc>
              <a:spcAft>
                <a:spcPts val="1200"/>
              </a:spcAft>
              <a:buFont typeface="+mj-lt"/>
              <a:buAutoNum type="arabicPeriod"/>
            </a:pPr>
            <a:r>
              <a:rPr lang="fr-FR" sz="1200" kern="100" spc="-10" dirty="0">
                <a:latin typeface="Calibri" panose="020F0502020204030204" pitchFamily="34" charset="0"/>
                <a:ea typeface="Calibri" panose="020F0502020204030204" pitchFamily="34" charset="0"/>
                <a:cs typeface="Times New Roman" panose="02020603050405020304" pitchFamily="18" charset="0"/>
              </a:rPr>
              <a:t>Qui sait quels sont les avantages à négocier dans un tel accord ?</a:t>
            </a:r>
            <a:endParaRPr lang="de-DE" sz="1200" kern="100" spc="-10" dirty="0">
              <a:latin typeface="Calibri" panose="020F0502020204030204" pitchFamily="34" charset="0"/>
              <a:ea typeface="Calibri" panose="020F0502020204030204" pitchFamily="34" charset="0"/>
              <a:cs typeface="Times New Roman" panose="02020603050405020304" pitchFamily="18" charset="0"/>
            </a:endParaRPr>
          </a:p>
          <a:p>
            <a:pPr marL="252000" indent="-252000">
              <a:lnSpc>
                <a:spcPts val="1500"/>
              </a:lnSpc>
              <a:spcAft>
                <a:spcPts val="1200"/>
              </a:spcAft>
              <a:buFont typeface="+mj-lt"/>
              <a:buAutoNum type="arabicPeriod"/>
            </a:pPr>
            <a:r>
              <a:rPr lang="fr-FR" sz="1200" kern="100" spc="-10" dirty="0">
                <a:latin typeface="Calibri" panose="020F0502020204030204" pitchFamily="34" charset="0"/>
                <a:ea typeface="Calibri" panose="020F0502020204030204" pitchFamily="34" charset="0"/>
                <a:cs typeface="Times New Roman" panose="02020603050405020304" pitchFamily="18" charset="0"/>
              </a:rPr>
              <a:t>Qui pense qu’il s’agit d’argent ?</a:t>
            </a:r>
            <a:endParaRPr lang="de-DE" sz="1200" kern="100" spc="-10" dirty="0">
              <a:latin typeface="Calibri" panose="020F0502020204030204" pitchFamily="34" charset="0"/>
              <a:ea typeface="Calibri" panose="020F0502020204030204" pitchFamily="34" charset="0"/>
              <a:cs typeface="Times New Roman" panose="02020603050405020304" pitchFamily="18" charset="0"/>
            </a:endParaRPr>
          </a:p>
          <a:p>
            <a:pPr marL="252000" indent="-252000">
              <a:lnSpc>
                <a:spcPts val="1500"/>
              </a:lnSpc>
              <a:spcAft>
                <a:spcPts val="1200"/>
              </a:spcAft>
              <a:buFont typeface="+mj-lt"/>
              <a:buAutoNum type="arabicPeriod"/>
            </a:pPr>
            <a:r>
              <a:rPr lang="fr-FR" sz="1200" kern="100" spc="-10" dirty="0">
                <a:latin typeface="Calibri" panose="020F0502020204030204" pitchFamily="34" charset="0"/>
                <a:ea typeface="Calibri" panose="020F0502020204030204" pitchFamily="34" charset="0"/>
                <a:cs typeface="Times New Roman" panose="02020603050405020304" pitchFamily="18" charset="0"/>
              </a:rPr>
              <a:t>Qui pense qu’en plus de l’argent, il s’agit d’autres choses ? Par exemple, du matériel de travail pour récolter cette plante en toute sécurité, comme des vêtements de protection, ou une étude pour savoir comment reproduire cette plante dans une pépinière ?</a:t>
            </a:r>
            <a:endParaRPr lang="de-DE" sz="1200" kern="100" spc="-10" dirty="0">
              <a:latin typeface="Calibri" panose="020F0502020204030204" pitchFamily="34" charset="0"/>
              <a:ea typeface="Calibri" panose="020F0502020204030204" pitchFamily="34" charset="0"/>
              <a:cs typeface="Times New Roman" panose="02020603050405020304" pitchFamily="18" charset="0"/>
            </a:endParaRPr>
          </a:p>
          <a:p>
            <a:pPr marL="252000" indent="-252000">
              <a:lnSpc>
                <a:spcPts val="1500"/>
              </a:lnSpc>
              <a:spcAft>
                <a:spcPts val="1200"/>
              </a:spcAft>
              <a:buFont typeface="+mj-lt"/>
              <a:buAutoNum type="arabicPeriod"/>
            </a:pPr>
            <a:r>
              <a:rPr lang="fr-FR" sz="1200" kern="100" spc="-10" dirty="0">
                <a:latin typeface="Calibri" panose="020F0502020204030204" pitchFamily="34" charset="0"/>
                <a:ea typeface="Calibri" panose="020F0502020204030204" pitchFamily="34" charset="0"/>
                <a:cs typeface="Times New Roman" panose="02020603050405020304" pitchFamily="18" charset="0"/>
              </a:rPr>
              <a:t>Qui parmi vous sait avec qui se tient une telle négociation ?</a:t>
            </a:r>
            <a:endParaRPr lang="de-DE" sz="1200" kern="100" spc="-10" dirty="0">
              <a:latin typeface="Calibri" panose="020F0502020204030204" pitchFamily="34" charset="0"/>
              <a:ea typeface="Calibri" panose="020F0502020204030204" pitchFamily="34" charset="0"/>
              <a:cs typeface="Times New Roman" panose="02020603050405020304" pitchFamily="18" charset="0"/>
            </a:endParaRPr>
          </a:p>
          <a:p>
            <a:pPr marL="252000" indent="-252000">
              <a:lnSpc>
                <a:spcPts val="1500"/>
              </a:lnSpc>
              <a:spcAft>
                <a:spcPts val="1200"/>
              </a:spcAft>
              <a:buFont typeface="+mj-lt"/>
              <a:buAutoNum type="arabicPeriod"/>
            </a:pPr>
            <a:r>
              <a:rPr lang="fr-FR" sz="1200" kern="100" spc="-10" dirty="0">
                <a:latin typeface="Calibri" panose="020F0502020204030204" pitchFamily="34" charset="0"/>
                <a:ea typeface="Calibri" panose="020F0502020204030204" pitchFamily="34" charset="0"/>
                <a:cs typeface="Times New Roman" panose="02020603050405020304" pitchFamily="18" charset="0"/>
              </a:rPr>
              <a:t>Lequel d’entre vous consulterai avec les autres membres de sa communauté quoi demander au retour de cette plante ou de cette connaissance traditionnelle ?</a:t>
            </a:r>
            <a:endParaRPr lang="de-DE" sz="1200" kern="100" spc="-10" dirty="0">
              <a:latin typeface="Calibri" panose="020F0502020204030204" pitchFamily="34" charset="0"/>
              <a:ea typeface="Calibri" panose="020F0502020204030204" pitchFamily="34" charset="0"/>
              <a:cs typeface="Times New Roman" panose="02020603050405020304" pitchFamily="18" charset="0"/>
            </a:endParaRPr>
          </a:p>
          <a:p>
            <a:pPr marL="252000" indent="-252000">
              <a:lnSpc>
                <a:spcPts val="1500"/>
              </a:lnSpc>
              <a:spcAft>
                <a:spcPts val="1200"/>
              </a:spcAft>
              <a:buAutoNum type="arabicPeriod"/>
            </a:pPr>
            <a:r>
              <a:rPr lang="fr-FR" sz="1200" spc="-10" dirty="0">
                <a:latin typeface="Calibri" panose="020F0502020204030204" pitchFamily="34" charset="0"/>
                <a:ea typeface="Calibri" panose="020F0502020204030204" pitchFamily="34" charset="0"/>
                <a:cs typeface="Times New Roman" panose="02020603050405020304" pitchFamily="18" charset="0"/>
              </a:rPr>
              <a:t>Qui d’entre vous sait qu’il existe de bonnes pratiques pour la collecte des plantes que vous utilisez dans votre communauté et qui peuvent garanti la durabilité de ces  ressources ?</a:t>
            </a:r>
            <a:endParaRPr lang="de-DE" sz="1200" kern="100" spc="-1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9789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lIns="612000"/>
          <a:lstStyle/>
          <a:p>
            <a:r>
              <a:rPr lang="fr-FR" b="1" spc="-11" dirty="0">
                <a:solidFill>
                  <a:schemeClr val="accent3"/>
                </a:solidFill>
              </a:rPr>
              <a:t>⑦</a:t>
            </a:r>
            <a:r>
              <a:rPr lang="fr-FR" dirty="0"/>
              <a:t> Travaux de groupes avec des communautés et restitutions en plénière</a:t>
            </a:r>
            <a:endParaRPr lang="fr-FR" b="1" dirty="0"/>
          </a:p>
        </p:txBody>
      </p:sp>
      <p:sp>
        <p:nvSpPr>
          <p:cNvPr id="8" name="Textplatzhalter 7">
            <a:extLst>
              <a:ext uri="{FF2B5EF4-FFF2-40B4-BE49-F238E27FC236}">
                <a16:creationId xmlns:a16="http://schemas.microsoft.com/office/drawing/2014/main" id="{B539D415-D0B9-402D-A066-ADEC0765794D}"/>
              </a:ext>
            </a:extLst>
          </p:cNvPr>
          <p:cNvSpPr>
            <a:spLocks noGrp="1"/>
          </p:cNvSpPr>
          <p:nvPr>
            <p:ph type="body" sz="quarter" idx="10"/>
          </p:nvPr>
        </p:nvSpPr>
        <p:spPr/>
        <p:txBody>
          <a:bodyPr/>
          <a:lstStyle/>
          <a:p>
            <a:r>
              <a:rPr lang="de-DE" dirty="0" err="1"/>
              <a:t>Phases</a:t>
            </a:r>
            <a:endParaRPr lang="de-DE" dirty="0"/>
          </a:p>
        </p:txBody>
      </p:sp>
      <p:sp>
        <p:nvSpPr>
          <p:cNvPr id="33" name="Textfeld 32">
            <a:extLst>
              <a:ext uri="{FF2B5EF4-FFF2-40B4-BE49-F238E27FC236}">
                <a16:creationId xmlns:a16="http://schemas.microsoft.com/office/drawing/2014/main" id="{63287601-2743-4A1B-8023-0BDCF2778665}"/>
              </a:ext>
            </a:extLst>
          </p:cNvPr>
          <p:cNvSpPr txBox="1"/>
          <p:nvPr/>
        </p:nvSpPr>
        <p:spPr>
          <a:xfrm>
            <a:off x="3549442" y="1701154"/>
            <a:ext cx="6537267" cy="1560671"/>
          </a:xfrm>
          <a:prstGeom prst="rect">
            <a:avLst/>
          </a:prstGeom>
          <a:solidFill>
            <a:schemeClr val="accent4">
              <a:lumMod val="20000"/>
              <a:lumOff val="80000"/>
              <a:alpha val="70000"/>
            </a:schemeClr>
          </a:solidFill>
          <a:ln w="28575">
            <a:noFill/>
          </a:ln>
        </p:spPr>
        <p:txBody>
          <a:bodyPr wrap="square" lIns="108000" tIns="36000" rIns="108000" bIns="72000" rtlCol="0">
            <a:spAutoFit/>
          </a:bodyPr>
          <a:lstStyle/>
          <a:p>
            <a:pPr>
              <a:lnSpc>
                <a:spcPts val="1800"/>
              </a:lnSpc>
              <a:spcAft>
                <a:spcPts val="600"/>
              </a:spcAft>
            </a:pPr>
            <a:r>
              <a:rPr lang="fr-FR" sz="1400" b="1" dirty="0">
                <a:latin typeface="Calibri" panose="020F0502020204030204" pitchFamily="34" charset="0"/>
                <a:ea typeface="Calibri" panose="020F0502020204030204" pitchFamily="34" charset="0"/>
                <a:cs typeface="Calibri" panose="020F0502020204030204" pitchFamily="34" charset="0"/>
              </a:rPr>
              <a:t>Une approche efficace pour les facilitateurs qui souhaitent</a:t>
            </a:r>
            <a:r>
              <a:rPr lang="fr-FR" sz="1400" dirty="0">
                <a:latin typeface="Calibri" panose="020F0502020204030204" pitchFamily="34" charset="0"/>
                <a:ea typeface="Calibri" panose="020F0502020204030204" pitchFamily="34" charset="0"/>
                <a:cs typeface="Calibri" panose="020F0502020204030204" pitchFamily="34" charset="0"/>
              </a:rPr>
              <a:t>:</a:t>
            </a:r>
          </a:p>
          <a:p>
            <a:pPr marL="216000" lvl="1" indent="-216000">
              <a:lnSpc>
                <a:spcPts val="1800"/>
              </a:lnSpc>
              <a:spcAft>
                <a:spcPts val="600"/>
              </a:spcAft>
              <a:buFont typeface="Symbol" panose="05050102010706020507" pitchFamily="18" charset="2"/>
              <a:buChar char="-"/>
            </a:pPr>
            <a:r>
              <a:rPr lang="fr-FR" sz="1400" dirty="0">
                <a:latin typeface="Calibri" panose="020F0502020204030204" pitchFamily="34" charset="0"/>
                <a:ea typeface="Calibri" panose="020F0502020204030204" pitchFamily="34" charset="0"/>
                <a:cs typeface="Calibri" panose="020F0502020204030204" pitchFamily="34" charset="0"/>
              </a:rPr>
              <a:t>Recueillir de l’information sur un certain sujet.</a:t>
            </a:r>
          </a:p>
          <a:p>
            <a:pPr marL="216000" lvl="1" indent="-216000">
              <a:lnSpc>
                <a:spcPts val="1800"/>
              </a:lnSpc>
              <a:spcAft>
                <a:spcPts val="600"/>
              </a:spcAft>
              <a:buFont typeface="Symbol" panose="05050102010706020507" pitchFamily="18" charset="2"/>
              <a:buChar char="-"/>
            </a:pPr>
            <a:r>
              <a:rPr lang="fr-FR" sz="1400" dirty="0">
                <a:latin typeface="Calibri" panose="020F0502020204030204" pitchFamily="34" charset="0"/>
                <a:ea typeface="Calibri" panose="020F0502020204030204" pitchFamily="34" charset="0"/>
                <a:cs typeface="Calibri" panose="020F0502020204030204" pitchFamily="34" charset="0"/>
              </a:rPr>
              <a:t>Comprendre la perspective des participants.</a:t>
            </a:r>
          </a:p>
          <a:p>
            <a:pPr marL="216000" lvl="1" indent="-216000">
              <a:lnSpc>
                <a:spcPts val="1800"/>
              </a:lnSpc>
              <a:spcAft>
                <a:spcPts val="600"/>
              </a:spcAft>
              <a:buFont typeface="Symbol" panose="05050102010706020507" pitchFamily="18" charset="2"/>
              <a:buChar char="-"/>
            </a:pPr>
            <a:r>
              <a:rPr lang="fr-FR" sz="1400" dirty="0">
                <a:latin typeface="Calibri" panose="020F0502020204030204" pitchFamily="34" charset="0"/>
                <a:ea typeface="Calibri" panose="020F0502020204030204" pitchFamily="34" charset="0"/>
                <a:cs typeface="Calibri" panose="020F0502020204030204" pitchFamily="34" charset="0"/>
              </a:rPr>
              <a:t>Permettre à tous les participants d’intervenir.</a:t>
            </a:r>
          </a:p>
          <a:p>
            <a:pPr marL="216000" lvl="1" indent="-216000">
              <a:lnSpc>
                <a:spcPts val="1800"/>
              </a:lnSpc>
              <a:spcAft>
                <a:spcPts val="600"/>
              </a:spcAft>
              <a:buFont typeface="Symbol" panose="05050102010706020507" pitchFamily="18" charset="2"/>
              <a:buChar char="-"/>
            </a:pPr>
            <a:r>
              <a:rPr lang="fr-FR" sz="1400" dirty="0">
                <a:latin typeface="Calibri" panose="020F0502020204030204" pitchFamily="34" charset="0"/>
                <a:ea typeface="Calibri" panose="020F0502020204030204" pitchFamily="34" charset="0"/>
                <a:cs typeface="Calibri" panose="020F0502020204030204" pitchFamily="34" charset="0"/>
              </a:rPr>
              <a:t>Stimuler l’échange entre les participants.</a:t>
            </a:r>
          </a:p>
        </p:txBody>
      </p:sp>
      <p:sp>
        <p:nvSpPr>
          <p:cNvPr id="34" name="Textfeld 33">
            <a:extLst>
              <a:ext uri="{FF2B5EF4-FFF2-40B4-BE49-F238E27FC236}">
                <a16:creationId xmlns:a16="http://schemas.microsoft.com/office/drawing/2014/main" id="{08445742-8397-4953-B930-9CBDA39F28C3}"/>
              </a:ext>
            </a:extLst>
          </p:cNvPr>
          <p:cNvSpPr txBox="1"/>
          <p:nvPr/>
        </p:nvSpPr>
        <p:spPr>
          <a:xfrm>
            <a:off x="604839" y="3726294"/>
            <a:ext cx="4243608" cy="377283"/>
          </a:xfrm>
          <a:prstGeom prst="rect">
            <a:avLst/>
          </a:prstGeom>
          <a:noFill/>
        </p:spPr>
        <p:txBody>
          <a:bodyPr wrap="square" lIns="0" tIns="0" rIns="0" bIns="0">
            <a:spAutoFit/>
          </a:bodyPr>
          <a:lstStyle/>
          <a:p>
            <a:pPr>
              <a:lnSpc>
                <a:spcPts val="1500"/>
              </a:lnSpc>
              <a:spcAft>
                <a:spcPts val="600"/>
              </a:spcAft>
            </a:pPr>
            <a:r>
              <a:rPr lang="fr-FR" sz="1200" dirty="0">
                <a:latin typeface="Calibri" panose="020F0502020204030204" pitchFamily="34" charset="0"/>
                <a:ea typeface="Calibri" panose="020F0502020204030204" pitchFamily="34" charset="0"/>
                <a:cs typeface="Calibri" panose="020F0502020204030204" pitchFamily="34" charset="0"/>
              </a:rPr>
              <a:t>Introduire la séance en disant qu’elle consiste à discuter de trois sujets importants entre lesquels il existe des liens :</a:t>
            </a:r>
            <a:endParaRPr lang="de-DE" sz="1200" dirty="0">
              <a:latin typeface="Calibri" panose="020F0502020204030204" pitchFamily="34" charset="0"/>
              <a:ea typeface="Calibri" panose="020F0502020204030204" pitchFamily="34" charset="0"/>
              <a:cs typeface="Calibri" panose="020F0502020204030204" pitchFamily="34" charset="0"/>
            </a:endParaRPr>
          </a:p>
        </p:txBody>
      </p:sp>
      <p:sp>
        <p:nvSpPr>
          <p:cNvPr id="21" name="Inhaltsplatzhalter 11">
            <a:extLst>
              <a:ext uri="{FF2B5EF4-FFF2-40B4-BE49-F238E27FC236}">
                <a16:creationId xmlns:a16="http://schemas.microsoft.com/office/drawing/2014/main" id="{96B84233-1FE3-4433-812D-6D6D00916B7C}"/>
              </a:ext>
            </a:extLst>
          </p:cNvPr>
          <p:cNvSpPr txBox="1">
            <a:spLocks/>
          </p:cNvSpPr>
          <p:nvPr/>
        </p:nvSpPr>
        <p:spPr>
          <a:xfrm>
            <a:off x="604838" y="3382600"/>
            <a:ext cx="9482137" cy="349967"/>
          </a:xfrm>
          <a:prstGeom prst="rect">
            <a:avLst/>
          </a:prstGeom>
        </p:spPr>
        <p:txBody>
          <a:bodyPr vert="horz" lIns="0" tIns="0" rIns="0" bIns="0"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557213"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28688"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00163"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71638"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buNone/>
            </a:pPr>
            <a:r>
              <a:rPr lang="de-DE" b="1" dirty="0"/>
              <a:t>Mode d</a:t>
            </a:r>
            <a:r>
              <a:rPr lang="fr-FR" b="1" dirty="0"/>
              <a:t>’</a:t>
            </a:r>
            <a:r>
              <a:rPr lang="de-DE" b="1" dirty="0" err="1"/>
              <a:t>emploi</a:t>
            </a:r>
            <a:endParaRPr lang="de-DE" dirty="0"/>
          </a:p>
        </p:txBody>
      </p:sp>
      <p:sp>
        <p:nvSpPr>
          <p:cNvPr id="10" name="Rechteck 9">
            <a:extLst>
              <a:ext uri="{FF2B5EF4-FFF2-40B4-BE49-F238E27FC236}">
                <a16:creationId xmlns:a16="http://schemas.microsoft.com/office/drawing/2014/main" id="{FF55B3DC-0AF3-4616-B167-D63BC7583EAE}"/>
              </a:ext>
            </a:extLst>
          </p:cNvPr>
          <p:cNvSpPr/>
          <p:nvPr/>
        </p:nvSpPr>
        <p:spPr>
          <a:xfrm>
            <a:off x="5346700" y="3726294"/>
            <a:ext cx="4740275" cy="3108800"/>
          </a:xfrm>
          <a:prstGeom prst="rect">
            <a:avLst/>
          </a:prstGeom>
        </p:spPr>
        <p:txBody>
          <a:bodyPr wrap="square" lIns="0" tIns="0" rIns="0" bIns="0">
            <a:spAutoFit/>
          </a:bodyPr>
          <a:lstStyle/>
          <a:p>
            <a:pPr>
              <a:lnSpc>
                <a:spcPts val="1500"/>
              </a:lnSpc>
              <a:spcAft>
                <a:spcPts val="600"/>
              </a:spcAft>
            </a:pPr>
            <a:r>
              <a:rPr lang="fr-FR" sz="1200" dirty="0">
                <a:latin typeface="Calibri" panose="020F0502020204030204" pitchFamily="34" charset="0"/>
                <a:ea typeface="Calibri" panose="020F0502020204030204" pitchFamily="34" charset="0"/>
                <a:cs typeface="Calibri" panose="020F0502020204030204" pitchFamily="34" charset="0"/>
              </a:rPr>
              <a:t>Pour mener les discussions, les participants se subdivisent en plusieurs groupes, dont chacun devra aborder un des trois sujets. Les résultats de ces discussions seront ensuite présentés en séance plénière afin que chacun puisse y contribuer.</a:t>
            </a:r>
          </a:p>
          <a:p>
            <a:pPr>
              <a:lnSpc>
                <a:spcPts val="1500"/>
              </a:lnSpc>
              <a:spcAft>
                <a:spcPts val="600"/>
              </a:spcAft>
            </a:pPr>
            <a:r>
              <a:rPr lang="fr-FR" sz="1200" dirty="0">
                <a:latin typeface="Calibri" panose="020F0502020204030204" pitchFamily="34" charset="0"/>
                <a:ea typeface="Calibri" panose="020F0502020204030204" pitchFamily="34" charset="0"/>
                <a:cs typeface="Calibri" panose="020F0502020204030204" pitchFamily="34" charset="0"/>
              </a:rPr>
              <a:t>Il est important de mentionner que les informations demandées concernant les ressources et les connaissances traditionnelles associées ne seront pas transmises à des tiers. L’objectif est simplement de mieux comprendre le potentiel des ressources locales.</a:t>
            </a:r>
          </a:p>
          <a:p>
            <a:pPr>
              <a:lnSpc>
                <a:spcPts val="1500"/>
              </a:lnSpc>
              <a:spcAft>
                <a:spcPts val="600"/>
              </a:spcAft>
            </a:pPr>
            <a:r>
              <a:rPr lang="fr-FR" sz="1200" dirty="0">
                <a:latin typeface="Calibri" panose="020F0502020204030204" pitchFamily="34" charset="0"/>
                <a:ea typeface="Calibri" panose="020F0502020204030204" pitchFamily="34" charset="0"/>
                <a:cs typeface="Calibri" panose="020F0502020204030204" pitchFamily="34" charset="0"/>
              </a:rPr>
              <a:t>Les participants sont ensuite répartis en trois groupes de dix personnes environ. Si le nombre de participants est supérieur, deux groupes peuvent traiter un même sujet, mais en répondant à des questions différentes.</a:t>
            </a:r>
          </a:p>
          <a:p>
            <a:pPr>
              <a:lnSpc>
                <a:spcPts val="1500"/>
              </a:lnSpc>
              <a:spcAft>
                <a:spcPts val="600"/>
              </a:spcAft>
            </a:pPr>
            <a:r>
              <a:rPr lang="fr-FR" sz="1200" dirty="0">
                <a:latin typeface="Calibri" panose="020F0502020204030204" pitchFamily="34" charset="0"/>
                <a:ea typeface="Calibri" panose="020F0502020204030204" pitchFamily="34" charset="0"/>
                <a:cs typeface="Calibri" panose="020F0502020204030204" pitchFamily="34" charset="0"/>
              </a:rPr>
              <a:t>Les animateurs se répartissent dans les différents groupes pour animer les discussions, assurer la traduction dans la langue locale et/ou prendre des notes, selon ce qui a été convenu. Les réponses aux questions peuvent être consignées sur un support écrit (une ardoise, un tableau, un </a:t>
            </a:r>
            <a:r>
              <a:rPr lang="fr-FR" sz="1200" dirty="0" err="1">
                <a:latin typeface="Calibri" panose="020F0502020204030204" pitchFamily="34" charset="0"/>
                <a:ea typeface="Calibri" panose="020F0502020204030204" pitchFamily="34" charset="0"/>
                <a:cs typeface="Calibri" panose="020F0502020204030204" pitchFamily="34" charset="0"/>
              </a:rPr>
              <a:t>flipchart</a:t>
            </a:r>
            <a:r>
              <a:rPr lang="fr-FR" sz="1200" dirty="0">
                <a:latin typeface="Calibri" panose="020F0502020204030204" pitchFamily="34" charset="0"/>
                <a:ea typeface="Calibri" panose="020F0502020204030204" pitchFamily="34" charset="0"/>
                <a:cs typeface="Calibri" panose="020F0502020204030204" pitchFamily="34" charset="0"/>
              </a:rPr>
              <a:t>, etc.).</a:t>
            </a:r>
            <a:endParaRPr lang="de-DE" sz="1200" dirty="0">
              <a:latin typeface="Calibri" panose="020F0502020204030204" pitchFamily="34" charset="0"/>
              <a:ea typeface="Calibri" panose="020F0502020204030204" pitchFamily="34" charset="0"/>
              <a:cs typeface="Calibri" panose="020F0502020204030204" pitchFamily="34" charset="0"/>
            </a:endParaRPr>
          </a:p>
        </p:txBody>
      </p:sp>
      <p:grpSp>
        <p:nvGrpSpPr>
          <p:cNvPr id="5" name="Gruppieren 4">
            <a:extLst>
              <a:ext uri="{FF2B5EF4-FFF2-40B4-BE49-F238E27FC236}">
                <a16:creationId xmlns:a16="http://schemas.microsoft.com/office/drawing/2014/main" id="{F19AA3DA-E551-4168-B89E-08B46D8D4747}"/>
              </a:ext>
            </a:extLst>
          </p:cNvPr>
          <p:cNvGrpSpPr/>
          <p:nvPr/>
        </p:nvGrpSpPr>
        <p:grpSpPr>
          <a:xfrm>
            <a:off x="604838" y="4359269"/>
            <a:ext cx="4142332" cy="612000"/>
            <a:chOff x="621054" y="4359269"/>
            <a:chExt cx="4142332" cy="612000"/>
          </a:xfrm>
        </p:grpSpPr>
        <p:sp>
          <p:nvSpPr>
            <p:cNvPr id="36" name="Freihandform: Form 35">
              <a:extLst>
                <a:ext uri="{FF2B5EF4-FFF2-40B4-BE49-F238E27FC236}">
                  <a16:creationId xmlns:a16="http://schemas.microsoft.com/office/drawing/2014/main" id="{47D1596F-B7E8-49F2-B57B-81FF9F7F7629}"/>
                </a:ext>
              </a:extLst>
            </p:cNvPr>
            <p:cNvSpPr/>
            <p:nvPr/>
          </p:nvSpPr>
          <p:spPr>
            <a:xfrm>
              <a:off x="829232" y="4439665"/>
              <a:ext cx="3934154" cy="487209"/>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20000"/>
                <a:lumOff val="8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20000" tIns="77712" rIns="155423" bIns="116568" numCol="1" spcCol="1270" anchor="ctr" anchorCtr="0">
              <a:noAutofit/>
            </a:bodyPr>
            <a:lstStyle/>
            <a:p>
              <a:pPr defTabSz="863548">
                <a:lnSpc>
                  <a:spcPts val="1800"/>
                </a:lnSpc>
                <a:spcBef>
                  <a:spcPct val="0"/>
                </a:spcBef>
              </a:pP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Cartographie des ressources, des connaissances et des acteurs</a:t>
              </a:r>
              <a:endParaRPr lang="de-DE" sz="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Ellipse 11">
              <a:extLst>
                <a:ext uri="{FF2B5EF4-FFF2-40B4-BE49-F238E27FC236}">
                  <a16:creationId xmlns:a16="http://schemas.microsoft.com/office/drawing/2014/main" id="{2A717CF4-FE81-4BF7-B812-1876A3324FE1}"/>
                </a:ext>
              </a:extLst>
            </p:cNvPr>
            <p:cNvSpPr>
              <a:spLocks/>
            </p:cNvSpPr>
            <p:nvPr/>
          </p:nvSpPr>
          <p:spPr>
            <a:xfrm>
              <a:off x="621054" y="4359269"/>
              <a:ext cx="612000" cy="61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72000" rtlCol="0" anchor="ctr"/>
            <a:lstStyle/>
            <a:p>
              <a:pPr algn="ctr">
                <a:lnSpc>
                  <a:spcPts val="1800"/>
                </a:lnSpc>
                <a:spcAft>
                  <a:spcPts val="600"/>
                </a:spcAft>
              </a:pPr>
              <a:r>
                <a:rPr lang="de-DE" sz="1200" dirty="0"/>
                <a:t>Sujet 1</a:t>
              </a:r>
            </a:p>
          </p:txBody>
        </p:sp>
      </p:grpSp>
      <p:grpSp>
        <p:nvGrpSpPr>
          <p:cNvPr id="2" name="Gruppieren 1">
            <a:extLst>
              <a:ext uri="{FF2B5EF4-FFF2-40B4-BE49-F238E27FC236}">
                <a16:creationId xmlns:a16="http://schemas.microsoft.com/office/drawing/2014/main" id="{DFB14EC9-0F6A-403C-9CE0-5D522B89403F}"/>
              </a:ext>
            </a:extLst>
          </p:cNvPr>
          <p:cNvGrpSpPr/>
          <p:nvPr/>
        </p:nvGrpSpPr>
        <p:grpSpPr>
          <a:xfrm>
            <a:off x="604838" y="5076667"/>
            <a:ext cx="4139746" cy="612000"/>
            <a:chOff x="691394" y="5062614"/>
            <a:chExt cx="4139746" cy="612000"/>
          </a:xfrm>
        </p:grpSpPr>
        <p:sp>
          <p:nvSpPr>
            <p:cNvPr id="32" name="Freihandform: Form 31">
              <a:extLst>
                <a:ext uri="{FF2B5EF4-FFF2-40B4-BE49-F238E27FC236}">
                  <a16:creationId xmlns:a16="http://schemas.microsoft.com/office/drawing/2014/main" id="{6192C4C3-30A9-4BB8-9B3A-AAD5700841F8}"/>
                </a:ext>
              </a:extLst>
            </p:cNvPr>
            <p:cNvSpPr/>
            <p:nvPr/>
          </p:nvSpPr>
          <p:spPr>
            <a:xfrm>
              <a:off x="897094" y="5143010"/>
              <a:ext cx="3934046" cy="487209"/>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20000"/>
                <a:lumOff val="8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20000" tIns="77712" rIns="155423" bIns="116568" numCol="1" spcCol="1270" anchor="ctr" anchorCtr="0">
              <a:noAutofit/>
            </a:bodyPr>
            <a:lstStyle/>
            <a:p>
              <a:pPr defTabSz="863548">
                <a:lnSpc>
                  <a:spcPts val="1800"/>
                </a:lnSpc>
                <a:spcBef>
                  <a:spcPct val="0"/>
                </a:spcBef>
              </a:pP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Opportunités et défis liés à la conservation et à l’utilisation durable des ressources</a:t>
              </a:r>
              <a:endParaRPr lang="de-DE" sz="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7" name="Ellipse 36">
              <a:extLst>
                <a:ext uri="{FF2B5EF4-FFF2-40B4-BE49-F238E27FC236}">
                  <a16:creationId xmlns:a16="http://schemas.microsoft.com/office/drawing/2014/main" id="{94E98ECA-A78E-49B4-AE53-1EF97FD9546E}"/>
                </a:ext>
              </a:extLst>
            </p:cNvPr>
            <p:cNvSpPr>
              <a:spLocks noChangeAspect="1"/>
            </p:cNvSpPr>
            <p:nvPr/>
          </p:nvSpPr>
          <p:spPr>
            <a:xfrm>
              <a:off x="691394" y="5062614"/>
              <a:ext cx="612000" cy="61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72000" rtlCol="0" anchor="ctr"/>
            <a:lstStyle/>
            <a:p>
              <a:pPr algn="ctr">
                <a:lnSpc>
                  <a:spcPts val="1800"/>
                </a:lnSpc>
                <a:spcAft>
                  <a:spcPts val="600"/>
                </a:spcAft>
              </a:pPr>
              <a:r>
                <a:rPr lang="de-DE" sz="1200" dirty="0"/>
                <a:t>Sujet 2</a:t>
              </a:r>
            </a:p>
          </p:txBody>
        </p:sp>
      </p:grpSp>
      <p:grpSp>
        <p:nvGrpSpPr>
          <p:cNvPr id="4" name="Gruppieren 3">
            <a:extLst>
              <a:ext uri="{FF2B5EF4-FFF2-40B4-BE49-F238E27FC236}">
                <a16:creationId xmlns:a16="http://schemas.microsoft.com/office/drawing/2014/main" id="{8B604E3D-0E35-4312-9A1A-5CE30D964B12}"/>
              </a:ext>
            </a:extLst>
          </p:cNvPr>
          <p:cNvGrpSpPr/>
          <p:nvPr/>
        </p:nvGrpSpPr>
        <p:grpSpPr>
          <a:xfrm>
            <a:off x="604838" y="5794064"/>
            <a:ext cx="4139746" cy="612000"/>
            <a:chOff x="761734" y="5794064"/>
            <a:chExt cx="4139746" cy="612000"/>
          </a:xfrm>
        </p:grpSpPr>
        <p:sp>
          <p:nvSpPr>
            <p:cNvPr id="30" name="Freihandform: Form 29">
              <a:extLst>
                <a:ext uri="{FF2B5EF4-FFF2-40B4-BE49-F238E27FC236}">
                  <a16:creationId xmlns:a16="http://schemas.microsoft.com/office/drawing/2014/main" id="{E8902CAE-3DEB-4B90-93C6-0EC70B2E8E57}"/>
                </a:ext>
              </a:extLst>
            </p:cNvPr>
            <p:cNvSpPr/>
            <p:nvPr/>
          </p:nvSpPr>
          <p:spPr>
            <a:xfrm>
              <a:off x="967434" y="5874460"/>
              <a:ext cx="3934046" cy="487209"/>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20000"/>
                <a:lumOff val="8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20000" tIns="77712" rIns="155423" bIns="116568" numCol="1" spcCol="1270" anchor="ctr" anchorCtr="0">
              <a:noAutofit/>
            </a:bodyPr>
            <a:lstStyle/>
            <a:p>
              <a:pPr defTabSz="863548">
                <a:lnSpc>
                  <a:spcPts val="1800"/>
                </a:lnSpc>
                <a:spcBef>
                  <a:spcPct val="0"/>
                </a:spcBef>
              </a:pPr>
              <a:r>
                <a:rPr lang="fr-FR" sz="1200" dirty="0">
                  <a:solidFill>
                    <a:schemeClr val="tx1"/>
                  </a:solidFill>
                  <a:latin typeface="Calibri" panose="020F0502020204030204" pitchFamily="34" charset="0"/>
                  <a:ea typeface="Calibri" panose="020F0502020204030204" pitchFamily="34" charset="0"/>
                  <a:cs typeface="Calibri" panose="020F0502020204030204" pitchFamily="34" charset="0"/>
                </a:rPr>
                <a:t>Relations entre les communautés et les acteurs externes.</a:t>
              </a:r>
              <a:endParaRPr lang="de-DE" sz="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8" name="Ellipse 37">
              <a:extLst>
                <a:ext uri="{FF2B5EF4-FFF2-40B4-BE49-F238E27FC236}">
                  <a16:creationId xmlns:a16="http://schemas.microsoft.com/office/drawing/2014/main" id="{AB9CE35D-3DFB-44F4-8977-01CBF341E472}"/>
                </a:ext>
              </a:extLst>
            </p:cNvPr>
            <p:cNvSpPr>
              <a:spLocks noChangeAspect="1"/>
            </p:cNvSpPr>
            <p:nvPr/>
          </p:nvSpPr>
          <p:spPr>
            <a:xfrm>
              <a:off x="761734" y="5794064"/>
              <a:ext cx="612000" cy="61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72000" rtlCol="0" anchor="ctr"/>
            <a:lstStyle/>
            <a:p>
              <a:pPr algn="ctr">
                <a:lnSpc>
                  <a:spcPts val="1800"/>
                </a:lnSpc>
                <a:spcAft>
                  <a:spcPts val="600"/>
                </a:spcAft>
              </a:pPr>
              <a:r>
                <a:rPr lang="de-DE" sz="1200" dirty="0"/>
                <a:t>Sujet 3</a:t>
              </a:r>
            </a:p>
          </p:txBody>
        </p:sp>
      </p:grpSp>
      <p:sp>
        <p:nvSpPr>
          <p:cNvPr id="25" name="Inhaltsplatzhalter 11">
            <a:extLst>
              <a:ext uri="{FF2B5EF4-FFF2-40B4-BE49-F238E27FC236}">
                <a16:creationId xmlns:a16="http://schemas.microsoft.com/office/drawing/2014/main" id="{15306F12-E448-401E-BB07-22BEEF3B7675}"/>
              </a:ext>
            </a:extLst>
          </p:cNvPr>
          <p:cNvSpPr txBox="1">
            <a:spLocks/>
          </p:cNvSpPr>
          <p:nvPr/>
        </p:nvSpPr>
        <p:spPr>
          <a:xfrm>
            <a:off x="3549442" y="1241456"/>
            <a:ext cx="3225025" cy="296424"/>
          </a:xfrm>
          <a:prstGeom prst="rect">
            <a:avLst/>
          </a:prstGeom>
        </p:spPr>
        <p:txBody>
          <a:bodyPr vert="horz" lIns="0" tIns="0" rIns="0" bIns="0"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557213"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28688"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00163"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71638"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buNone/>
            </a:pPr>
            <a:r>
              <a:rPr lang="de-DE" b="1" dirty="0" err="1"/>
              <a:t>Avantages</a:t>
            </a:r>
            <a:endParaRPr lang="de-DE" b="1" dirty="0"/>
          </a:p>
        </p:txBody>
      </p:sp>
      <p:sp>
        <p:nvSpPr>
          <p:cNvPr id="20" name="Textfeld 19">
            <a:extLst>
              <a:ext uri="{FF2B5EF4-FFF2-40B4-BE49-F238E27FC236}">
                <a16:creationId xmlns:a16="http://schemas.microsoft.com/office/drawing/2014/main" id="{48239719-CE57-4058-A550-BA6F423363EC}"/>
              </a:ext>
            </a:extLst>
          </p:cNvPr>
          <p:cNvSpPr txBox="1"/>
          <p:nvPr/>
        </p:nvSpPr>
        <p:spPr>
          <a:xfrm>
            <a:off x="608127" y="1700511"/>
            <a:ext cx="2520000" cy="801552"/>
          </a:xfrm>
          <a:prstGeom prst="rect">
            <a:avLst/>
          </a:prstGeom>
          <a:solidFill>
            <a:schemeClr val="accent5"/>
          </a:solidFill>
          <a:ln w="28575">
            <a:noFill/>
          </a:ln>
        </p:spPr>
        <p:txBody>
          <a:bodyPr wrap="square" lIns="108000" tIns="36000" rIns="108000" bIns="72000">
            <a:spAutoFit/>
          </a:bodyPr>
          <a:lstStyle/>
          <a:p>
            <a:pPr>
              <a:lnSpc>
                <a:spcPts val="1800"/>
              </a:lnSpc>
              <a:spcBef>
                <a:spcPts val="1579"/>
              </a:spcBef>
              <a:spcAft>
                <a:spcPts val="351"/>
              </a:spcAft>
            </a:pPr>
            <a:r>
              <a:rPr lang="fr-FR" sz="1400" kern="100" spc="-10" dirty="0">
                <a:solidFill>
                  <a:srgbClr val="2F5496"/>
                </a:solidFill>
                <a:latin typeface="Calibri" panose="020F0502020204030204" pitchFamily="34" charset="0"/>
                <a:ea typeface="Calibri" panose="020F0502020204030204" pitchFamily="34" charset="0"/>
                <a:cs typeface="Calibri" panose="020F0502020204030204" pitchFamily="34" charset="0"/>
              </a:rPr>
              <a:t>Atelier régional de formation </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des représentants de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commu-nautés</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locales sur l’ APA</a:t>
            </a:r>
            <a:endParaRPr lang="de-DE" sz="1400" kern="10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4955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lIns="612000"/>
          <a:lstStyle/>
          <a:p>
            <a:r>
              <a:rPr lang="fr-FR" b="1" spc="-11" dirty="0">
                <a:solidFill>
                  <a:schemeClr val="accent3"/>
                </a:solidFill>
              </a:rPr>
              <a:t>⑦</a:t>
            </a:r>
            <a:r>
              <a:rPr lang="fr-FR" dirty="0"/>
              <a:t> Travaux de groupes et restitutions en plénière</a:t>
            </a:r>
            <a:endParaRPr lang="fr-FR" b="1" dirty="0"/>
          </a:p>
        </p:txBody>
      </p:sp>
      <p:grpSp>
        <p:nvGrpSpPr>
          <p:cNvPr id="5" name="Gruppieren 4">
            <a:extLst>
              <a:ext uri="{FF2B5EF4-FFF2-40B4-BE49-F238E27FC236}">
                <a16:creationId xmlns:a16="http://schemas.microsoft.com/office/drawing/2014/main" id="{F19AA3DA-E551-4168-B89E-08B46D8D4747}"/>
              </a:ext>
            </a:extLst>
          </p:cNvPr>
          <p:cNvGrpSpPr/>
          <p:nvPr/>
        </p:nvGrpSpPr>
        <p:grpSpPr>
          <a:xfrm>
            <a:off x="568102" y="1181579"/>
            <a:ext cx="9468073" cy="360000"/>
            <a:chOff x="621054" y="4382712"/>
            <a:chExt cx="9538285" cy="360000"/>
          </a:xfrm>
        </p:grpSpPr>
        <p:sp>
          <p:nvSpPr>
            <p:cNvPr id="36" name="Freihandform: Form 35">
              <a:extLst>
                <a:ext uri="{FF2B5EF4-FFF2-40B4-BE49-F238E27FC236}">
                  <a16:creationId xmlns:a16="http://schemas.microsoft.com/office/drawing/2014/main" id="{47D1596F-B7E8-49F2-B57B-81FF9F7F7629}"/>
                </a:ext>
              </a:extLst>
            </p:cNvPr>
            <p:cNvSpPr/>
            <p:nvPr/>
          </p:nvSpPr>
          <p:spPr>
            <a:xfrm>
              <a:off x="796237" y="4397930"/>
              <a:ext cx="9363102" cy="329564"/>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20000"/>
                <a:lumOff val="8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24000" tIns="36000" rIns="144000" bIns="72000" numCol="1" spcCol="1270" anchor="ctr" anchorCtr="0">
              <a:spAutoFit/>
            </a:bodyPr>
            <a:lstStyle/>
            <a:p>
              <a:pPr defTabSz="863548">
                <a:lnSpc>
                  <a:spcPts val="1800"/>
                </a:lnSpc>
                <a:spcBef>
                  <a:spcPct val="0"/>
                </a:spcBef>
              </a:pPr>
              <a:r>
                <a:rPr lang="fr-FR" sz="1400" b="1" dirty="0">
                  <a:solidFill>
                    <a:schemeClr val="tx1"/>
                  </a:solidFill>
                  <a:latin typeface="Calibri" panose="020F0502020204030204" pitchFamily="34" charset="0"/>
                  <a:ea typeface="Calibri" panose="020F0502020204030204" pitchFamily="34" charset="0"/>
                  <a:cs typeface="Calibri" panose="020F0502020204030204" pitchFamily="34" charset="0"/>
                </a:rPr>
                <a:t>Cartographie des ressources, des connaissances et des acteurs</a:t>
              </a:r>
              <a:endParaRPr lang="de-DE" sz="1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Ellipse 11">
              <a:extLst>
                <a:ext uri="{FF2B5EF4-FFF2-40B4-BE49-F238E27FC236}">
                  <a16:creationId xmlns:a16="http://schemas.microsoft.com/office/drawing/2014/main" id="{2A717CF4-FE81-4BF7-B812-1876A3324FE1}"/>
                </a:ext>
              </a:extLst>
            </p:cNvPr>
            <p:cNvSpPr>
              <a:spLocks/>
            </p:cNvSpPr>
            <p:nvPr/>
          </p:nvSpPr>
          <p:spPr>
            <a:xfrm>
              <a:off x="621054" y="4382712"/>
              <a:ext cx="362670" cy="36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72000" rtlCol="0" anchor="ctr"/>
            <a:lstStyle/>
            <a:p>
              <a:pPr algn="ctr">
                <a:lnSpc>
                  <a:spcPts val="1800"/>
                </a:lnSpc>
                <a:spcAft>
                  <a:spcPts val="600"/>
                </a:spcAft>
              </a:pPr>
              <a:r>
                <a:rPr lang="de-DE" sz="1400" b="1" spc="-50" dirty="0">
                  <a:latin typeface="Calibri" panose="020F0502020204030204" pitchFamily="34" charset="0"/>
                  <a:ea typeface="Calibri" panose="020F0502020204030204" pitchFamily="34" charset="0"/>
                  <a:cs typeface="Calibri" panose="020F0502020204030204" pitchFamily="34" charset="0"/>
                </a:rPr>
                <a:t>1</a:t>
              </a:r>
            </a:p>
          </p:txBody>
        </p:sp>
      </p:grpSp>
      <p:sp>
        <p:nvSpPr>
          <p:cNvPr id="23" name="Textfeld 22">
            <a:extLst>
              <a:ext uri="{FF2B5EF4-FFF2-40B4-BE49-F238E27FC236}">
                <a16:creationId xmlns:a16="http://schemas.microsoft.com/office/drawing/2014/main" id="{DFD8A03E-9F0F-4801-B4B2-DBDEA9521828}"/>
              </a:ext>
            </a:extLst>
          </p:cNvPr>
          <p:cNvSpPr txBox="1"/>
          <p:nvPr/>
        </p:nvSpPr>
        <p:spPr>
          <a:xfrm>
            <a:off x="604838" y="1864568"/>
            <a:ext cx="4320000" cy="4786701"/>
          </a:xfrm>
          <a:prstGeom prst="rect">
            <a:avLst/>
          </a:prstGeom>
          <a:noFill/>
        </p:spPr>
        <p:txBody>
          <a:bodyPr wrap="square" lIns="0" tIns="0" rIns="0" bIns="0" numCol="1" spcCol="360000">
            <a:noAutofit/>
          </a:bodyPr>
          <a:lstStyle/>
          <a:p>
            <a:pPr>
              <a:lnSpc>
                <a:spcPts val="1500"/>
              </a:lnSpc>
              <a:spcAft>
                <a:spcPts val="400"/>
              </a:spcAft>
            </a:pPr>
            <a:r>
              <a:rPr lang="fr-FR" sz="1200" b="1" kern="100" spc="-10" dirty="0">
                <a:latin typeface="Calibri" panose="020F0502020204030204" pitchFamily="34" charset="0"/>
                <a:ea typeface="Calibri" panose="020F0502020204030204" pitchFamily="34" charset="0"/>
                <a:cs typeface="Times New Roman" panose="02020603050405020304" pitchFamily="18" charset="0"/>
              </a:rPr>
              <a:t>Objectifs à partager aux membres du groupe : </a:t>
            </a:r>
          </a:p>
          <a:p>
            <a:pPr marL="216000" lvl="1" indent="-216000">
              <a:lnSpc>
                <a:spcPts val="1500"/>
              </a:lnSpc>
              <a:spcAft>
                <a:spcPts val="400"/>
              </a:spcAft>
              <a:buFont typeface="Symbol" panose="05050102010706020507" pitchFamily="18" charset="2"/>
              <a:buChar char="-"/>
            </a:pPr>
            <a:r>
              <a:rPr lang="fr-FR" sz="1200" dirty="0">
                <a:latin typeface="Calibri" panose="020F0502020204030204" pitchFamily="34" charset="0"/>
                <a:ea typeface="Calibri" panose="020F0502020204030204" pitchFamily="34" charset="0"/>
                <a:cs typeface="Calibri" panose="020F0502020204030204" pitchFamily="34" charset="0"/>
              </a:rPr>
              <a:t>Connaitre les ressources biologiques et connaissances traditionnelles associées utilisées, les processus de transformation en cours, ou commercialisées, les activités de recherches existantes ou potentielles ;</a:t>
            </a:r>
          </a:p>
          <a:p>
            <a:pPr marL="216000" lvl="1" indent="-216000">
              <a:lnSpc>
                <a:spcPts val="1500"/>
              </a:lnSpc>
              <a:spcAft>
                <a:spcPts val="400"/>
              </a:spcAft>
              <a:buFont typeface="Symbol" panose="05050102010706020507" pitchFamily="18" charset="2"/>
              <a:buChar char="-"/>
            </a:pPr>
            <a:r>
              <a:rPr lang="fr-FR" sz="1200" dirty="0">
                <a:latin typeface="Calibri" panose="020F0502020204030204" pitchFamily="34" charset="0"/>
                <a:ea typeface="Calibri" panose="020F0502020204030204" pitchFamily="34" charset="0"/>
                <a:cs typeface="Calibri" panose="020F0502020204030204" pitchFamily="34" charset="0"/>
              </a:rPr>
              <a:t>Identifier, les ONG d’appui des communautés locales, les associations et coopératives locales et les entreprises du secteur privé impliquées auprès des communautés locales</a:t>
            </a:r>
          </a:p>
        </p:txBody>
      </p:sp>
      <p:sp>
        <p:nvSpPr>
          <p:cNvPr id="8" name="Rechteck 7">
            <a:extLst>
              <a:ext uri="{FF2B5EF4-FFF2-40B4-BE49-F238E27FC236}">
                <a16:creationId xmlns:a16="http://schemas.microsoft.com/office/drawing/2014/main" id="{CF57418B-A697-4BDA-81ED-2DF7848EA81C}"/>
              </a:ext>
            </a:extLst>
          </p:cNvPr>
          <p:cNvSpPr/>
          <p:nvPr/>
        </p:nvSpPr>
        <p:spPr>
          <a:xfrm>
            <a:off x="5226975" y="1864569"/>
            <a:ext cx="4860000" cy="4993931"/>
          </a:xfrm>
          <a:prstGeom prst="rect">
            <a:avLst/>
          </a:prstGeom>
        </p:spPr>
        <p:txBody>
          <a:bodyPr wrap="square" lIns="0" tIns="0" rIns="0" bIns="0">
            <a:spAutoFit/>
          </a:bodyPr>
          <a:lstStyle/>
          <a:p>
            <a:pPr>
              <a:lnSpc>
                <a:spcPts val="1500"/>
              </a:lnSpc>
              <a:spcAft>
                <a:spcPts val="400"/>
              </a:spcAft>
            </a:pPr>
            <a:r>
              <a:rPr lang="fr-FR" sz="1200" b="1" kern="100" spc="-10" dirty="0">
                <a:latin typeface="Calibri" panose="020F0502020204030204" pitchFamily="34" charset="0"/>
                <a:ea typeface="Calibri" panose="020F0502020204030204" pitchFamily="34" charset="0"/>
                <a:cs typeface="Times New Roman" panose="02020603050405020304" pitchFamily="18" charset="0"/>
              </a:rPr>
              <a:t>Questions directives à poser :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Quelles sont les plantes que vous utilisez dans votre communauté et </a:t>
            </a:r>
            <a:br>
              <a:rPr lang="fr-FR" sz="1200" spc="-10" dirty="0">
                <a:latin typeface="Calibri" panose="020F0502020204030204" pitchFamily="34" charset="0"/>
                <a:ea typeface="Calibri" panose="020F0502020204030204" pitchFamily="34" charset="0"/>
                <a:cs typeface="Calibri" panose="020F0502020204030204" pitchFamily="34" charset="0"/>
              </a:rPr>
            </a:br>
            <a:r>
              <a:rPr lang="fr-FR" sz="1200" spc="-10" dirty="0">
                <a:latin typeface="Calibri" panose="020F0502020204030204" pitchFamily="34" charset="0"/>
                <a:ea typeface="Calibri" panose="020F0502020204030204" pitchFamily="34" charset="0"/>
                <a:cs typeface="Calibri" panose="020F0502020204030204" pitchFamily="34" charset="0"/>
              </a:rPr>
              <a:t>qui poussent chez vous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Y en a-t-il beaucoup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Où trouve-t-on ces plantes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Cette plante existe-t-elle ailleurs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Comment utilisez-vous cette plante ? (Les fruits/les feuilles, contre les maux de tête/pour soigner la peau, en tisane/crème)</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Comment savez-vous comment l’utiliser ? (Transmission de génération en génération ?)</a:t>
            </a:r>
          </a:p>
          <a:p>
            <a:pPr marL="216000" lvl="1" indent="-216000">
              <a:lnSpc>
                <a:spcPts val="1500"/>
              </a:lnSpc>
              <a:spcAft>
                <a:spcPts val="400"/>
              </a:spcAft>
              <a:buFont typeface="Symbol" panose="05050102010706020507" pitchFamily="18" charset="2"/>
              <a:buChar char="-"/>
            </a:pPr>
            <a:r>
              <a:rPr lang="fr-FR" sz="1200" spc="-20" dirty="0">
                <a:latin typeface="Calibri" panose="020F0502020204030204" pitchFamily="34" charset="0"/>
                <a:ea typeface="Calibri" panose="020F0502020204030204" pitchFamily="34" charset="0"/>
                <a:cs typeface="Calibri" panose="020F0502020204030204" pitchFamily="34" charset="0"/>
              </a:rPr>
              <a:t>Qui utilise encore cette plante (entreprise/chercheur/organisation etc.)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Est-ce que c’est quelqu’un qui vient de l’extérieur de la communauté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Est-ce que cette personne la prend dans la nature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Est-ce que vous savez ce qu’il/elle fait avec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Vendez-vous cette plante quelque part ? Où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À qui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Est-ce qu’il y a une organisation qui vous aide à planter ou à conserver </a:t>
            </a:r>
            <a:br>
              <a:rPr lang="fr-FR" sz="1200" spc="-10" dirty="0">
                <a:latin typeface="Calibri" panose="020F0502020204030204" pitchFamily="34" charset="0"/>
                <a:ea typeface="Calibri" panose="020F0502020204030204" pitchFamily="34" charset="0"/>
                <a:cs typeface="Calibri" panose="020F0502020204030204" pitchFamily="34" charset="0"/>
              </a:rPr>
            </a:br>
            <a:r>
              <a:rPr lang="fr-FR" sz="1200" spc="-10" dirty="0">
                <a:latin typeface="Calibri" panose="020F0502020204030204" pitchFamily="34" charset="0"/>
                <a:ea typeface="Calibri" panose="020F0502020204030204" pitchFamily="34" charset="0"/>
                <a:cs typeface="Calibri" panose="020F0502020204030204" pitchFamily="34" charset="0"/>
              </a:rPr>
              <a:t>la ressource (ONG/institutions gouvernementale)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Est-ce qu’il y a des partenaires, par exemple une entreprise ou coopérative intermédiaire, qui vous aide à vendre cette plante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Avez-vous dans votre communauté un groupe, une coopérative ou une entreprise qui utilise et/ou vend cette plante ?</a:t>
            </a:r>
          </a:p>
        </p:txBody>
      </p:sp>
    </p:spTree>
    <p:extLst>
      <p:ext uri="{BB962C8B-B14F-4D97-AF65-F5344CB8AC3E}">
        <p14:creationId xmlns:p14="http://schemas.microsoft.com/office/powerpoint/2010/main" val="2563600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a:lstStyle/>
          <a:p>
            <a:r>
              <a:rPr lang="fr-FR" b="1" spc="-11" dirty="0">
                <a:solidFill>
                  <a:schemeClr val="accent3"/>
                </a:solidFill>
              </a:rPr>
              <a:t>⑦</a:t>
            </a:r>
            <a:r>
              <a:rPr lang="fr-FR" dirty="0"/>
              <a:t> Travaux de groupes et restitutions en plénière</a:t>
            </a:r>
            <a:endParaRPr lang="fr-FR" b="1" dirty="0"/>
          </a:p>
        </p:txBody>
      </p:sp>
      <p:grpSp>
        <p:nvGrpSpPr>
          <p:cNvPr id="5" name="Gruppieren 4">
            <a:extLst>
              <a:ext uri="{FF2B5EF4-FFF2-40B4-BE49-F238E27FC236}">
                <a16:creationId xmlns:a16="http://schemas.microsoft.com/office/drawing/2014/main" id="{F19AA3DA-E551-4168-B89E-08B46D8D4747}"/>
              </a:ext>
            </a:extLst>
          </p:cNvPr>
          <p:cNvGrpSpPr/>
          <p:nvPr/>
        </p:nvGrpSpPr>
        <p:grpSpPr>
          <a:xfrm>
            <a:off x="568102" y="1181579"/>
            <a:ext cx="9468073" cy="360000"/>
            <a:chOff x="621054" y="4382712"/>
            <a:chExt cx="9538285" cy="360000"/>
          </a:xfrm>
        </p:grpSpPr>
        <p:sp>
          <p:nvSpPr>
            <p:cNvPr id="36" name="Freihandform: Form 35">
              <a:extLst>
                <a:ext uri="{FF2B5EF4-FFF2-40B4-BE49-F238E27FC236}">
                  <a16:creationId xmlns:a16="http://schemas.microsoft.com/office/drawing/2014/main" id="{47D1596F-B7E8-49F2-B57B-81FF9F7F7629}"/>
                </a:ext>
              </a:extLst>
            </p:cNvPr>
            <p:cNvSpPr/>
            <p:nvPr/>
          </p:nvSpPr>
          <p:spPr>
            <a:xfrm>
              <a:off x="796237" y="4397930"/>
              <a:ext cx="9363102" cy="329564"/>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20000"/>
                <a:lumOff val="8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24000" tIns="36000" rIns="144000" bIns="72000" numCol="1" spcCol="1270" anchor="ctr" anchorCtr="0">
              <a:spAutoFit/>
            </a:bodyPr>
            <a:lstStyle/>
            <a:p>
              <a:pPr defTabSz="863548">
                <a:lnSpc>
                  <a:spcPts val="1800"/>
                </a:lnSpc>
                <a:spcBef>
                  <a:spcPct val="0"/>
                </a:spcBef>
              </a:pPr>
              <a:r>
                <a:rPr lang="fr-FR" sz="1400" b="1" dirty="0">
                  <a:solidFill>
                    <a:schemeClr val="tx1"/>
                  </a:solidFill>
                  <a:latin typeface="Calibri" panose="020F0502020204030204" pitchFamily="34" charset="0"/>
                  <a:ea typeface="Calibri" panose="020F0502020204030204" pitchFamily="34" charset="0"/>
                  <a:cs typeface="Calibri" panose="020F0502020204030204" pitchFamily="34" charset="0"/>
                </a:rPr>
                <a:t>Opportunités et défis liés à la conservation et à l’utilisation durable des ressources</a:t>
              </a:r>
            </a:p>
          </p:txBody>
        </p:sp>
        <p:sp>
          <p:nvSpPr>
            <p:cNvPr id="12" name="Ellipse 11">
              <a:extLst>
                <a:ext uri="{FF2B5EF4-FFF2-40B4-BE49-F238E27FC236}">
                  <a16:creationId xmlns:a16="http://schemas.microsoft.com/office/drawing/2014/main" id="{2A717CF4-FE81-4BF7-B812-1876A3324FE1}"/>
                </a:ext>
              </a:extLst>
            </p:cNvPr>
            <p:cNvSpPr>
              <a:spLocks/>
            </p:cNvSpPr>
            <p:nvPr/>
          </p:nvSpPr>
          <p:spPr>
            <a:xfrm>
              <a:off x="621054" y="4382712"/>
              <a:ext cx="362670" cy="36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72000" rtlCol="0" anchor="ctr"/>
            <a:lstStyle/>
            <a:p>
              <a:pPr algn="ctr">
                <a:lnSpc>
                  <a:spcPts val="1800"/>
                </a:lnSpc>
                <a:spcAft>
                  <a:spcPts val="600"/>
                </a:spcAft>
              </a:pPr>
              <a:r>
                <a:rPr lang="de-DE" sz="1400" b="1" spc="-50" dirty="0">
                  <a:latin typeface="Calibri" panose="020F0502020204030204" pitchFamily="34" charset="0"/>
                  <a:ea typeface="Calibri" panose="020F0502020204030204" pitchFamily="34" charset="0"/>
                  <a:cs typeface="Calibri" panose="020F0502020204030204" pitchFamily="34" charset="0"/>
                </a:rPr>
                <a:t>2</a:t>
              </a:r>
            </a:p>
          </p:txBody>
        </p:sp>
      </p:grpSp>
      <p:sp>
        <p:nvSpPr>
          <p:cNvPr id="23" name="Textfeld 22">
            <a:extLst>
              <a:ext uri="{FF2B5EF4-FFF2-40B4-BE49-F238E27FC236}">
                <a16:creationId xmlns:a16="http://schemas.microsoft.com/office/drawing/2014/main" id="{DFD8A03E-9F0F-4801-B4B2-DBDEA9521828}"/>
              </a:ext>
            </a:extLst>
          </p:cNvPr>
          <p:cNvSpPr txBox="1"/>
          <p:nvPr/>
        </p:nvSpPr>
        <p:spPr>
          <a:xfrm>
            <a:off x="604839" y="1864568"/>
            <a:ext cx="4320000" cy="4786701"/>
          </a:xfrm>
          <a:prstGeom prst="rect">
            <a:avLst/>
          </a:prstGeom>
          <a:noFill/>
        </p:spPr>
        <p:txBody>
          <a:bodyPr wrap="square" lIns="0" tIns="0" rIns="0" bIns="0" numCol="1" spcCol="360000">
            <a:noAutofit/>
          </a:bodyPr>
          <a:lstStyle/>
          <a:p>
            <a:pPr>
              <a:lnSpc>
                <a:spcPts val="1500"/>
              </a:lnSpc>
              <a:spcAft>
                <a:spcPts val="400"/>
              </a:spcAft>
            </a:pPr>
            <a:r>
              <a:rPr lang="fr-FR" sz="1200" b="1" kern="100" spc="-10" dirty="0">
                <a:latin typeface="Calibri" panose="020F0502020204030204" pitchFamily="34" charset="0"/>
                <a:ea typeface="Calibri" panose="020F0502020204030204" pitchFamily="34" charset="0"/>
                <a:cs typeface="Times New Roman" panose="02020603050405020304" pitchFamily="18" charset="0"/>
              </a:rPr>
              <a:t>Objectifs à partager aux membres du groupe : </a:t>
            </a:r>
          </a:p>
          <a:p>
            <a:pPr marL="216000" lvl="1" indent="-216000">
              <a:lnSpc>
                <a:spcPts val="1500"/>
              </a:lnSpc>
              <a:spcAft>
                <a:spcPts val="400"/>
              </a:spcAft>
              <a:buFont typeface="Symbol" panose="05050102010706020507" pitchFamily="18" charset="2"/>
              <a:buChar char="-"/>
            </a:pPr>
            <a:r>
              <a:rPr lang="fr-FR" sz="1200" dirty="0">
                <a:latin typeface="Calibri" panose="020F0502020204030204" pitchFamily="34" charset="0"/>
                <a:ea typeface="Calibri" panose="020F0502020204030204" pitchFamily="34" charset="0"/>
                <a:cs typeface="Calibri" panose="020F0502020204030204" pitchFamily="34" charset="0"/>
              </a:rPr>
              <a:t>Connaitre les ressources biologiques et connaissances traditionnelles associées utilisées, les processus de transformation en cours, ou commercialisées, les activités de recherches existantes ou potentielles ;</a:t>
            </a:r>
          </a:p>
          <a:p>
            <a:pPr marL="216000" lvl="1" indent="-216000">
              <a:lnSpc>
                <a:spcPts val="1500"/>
              </a:lnSpc>
              <a:spcAft>
                <a:spcPts val="400"/>
              </a:spcAft>
              <a:buFont typeface="Symbol" panose="05050102010706020507" pitchFamily="18" charset="2"/>
              <a:buChar char="-"/>
            </a:pPr>
            <a:r>
              <a:rPr lang="fr-FR" sz="1200" dirty="0">
                <a:latin typeface="Calibri" panose="020F0502020204030204" pitchFamily="34" charset="0"/>
                <a:ea typeface="Calibri" panose="020F0502020204030204" pitchFamily="34" charset="0"/>
                <a:cs typeface="Calibri" panose="020F0502020204030204" pitchFamily="34" charset="0"/>
              </a:rPr>
              <a:t>Identifier, les ONG d’appui des communautés locales, les associations et coopératives locales et les entreprises du secteur privé impliquées auprès des communautés locales</a:t>
            </a:r>
          </a:p>
        </p:txBody>
      </p:sp>
      <p:sp>
        <p:nvSpPr>
          <p:cNvPr id="8" name="Rechteck 7">
            <a:extLst>
              <a:ext uri="{FF2B5EF4-FFF2-40B4-BE49-F238E27FC236}">
                <a16:creationId xmlns:a16="http://schemas.microsoft.com/office/drawing/2014/main" id="{CF57418B-A697-4BDA-81ED-2DF7848EA81C}"/>
              </a:ext>
            </a:extLst>
          </p:cNvPr>
          <p:cNvSpPr/>
          <p:nvPr/>
        </p:nvSpPr>
        <p:spPr>
          <a:xfrm>
            <a:off x="5226975" y="1864569"/>
            <a:ext cx="4860000" cy="4070602"/>
          </a:xfrm>
          <a:prstGeom prst="rect">
            <a:avLst/>
          </a:prstGeom>
        </p:spPr>
        <p:txBody>
          <a:bodyPr wrap="square" lIns="0" tIns="0" rIns="0" bIns="0">
            <a:spAutoFit/>
          </a:bodyPr>
          <a:lstStyle/>
          <a:p>
            <a:pPr>
              <a:lnSpc>
                <a:spcPts val="1500"/>
              </a:lnSpc>
              <a:spcAft>
                <a:spcPts val="400"/>
              </a:spcAft>
            </a:pPr>
            <a:r>
              <a:rPr lang="fr-FR" sz="1200" b="1" kern="100" spc="-10" dirty="0">
                <a:latin typeface="Calibri" panose="020F0502020204030204" pitchFamily="34" charset="0"/>
                <a:ea typeface="Calibri" panose="020F0502020204030204" pitchFamily="34" charset="0"/>
                <a:cs typeface="Times New Roman" panose="02020603050405020304" pitchFamily="18" charset="0"/>
              </a:rPr>
              <a:t>Questions directives à poser :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Quelles sont les plantes que vous utilisez dans votre communauté et qui poussent Quelles sont les plantes que vous utilisez dans votre communauté et qui poussent chez vous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Cueillir/collecter/cultiver cette plante, c’est facile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Ou y a-t-il des défis liés à la cueillette/collecte/culture de cette plante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Y en a-t-il suffisamment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Y en a-t-il moins quand on la cueille/collecte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Est-ce un défi de produire ce que vous faites avec cette plante ? (Pourquoi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Est-ce que tous les membres de la communauté savent comment le faire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Est-ce que tous les collecteur/cueilleur/agriculteurs adoptent des bonnes pratiques par rapport à la conservation et l’utilisation durable de cette ressource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D’autres personnes souhaitent-elles aussi utiliser cette plante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Est-il facile pour vous de vendre la plante à ces personnes ? (Pourquoi pas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En utilisent-ils beaucoup ou seulement un peu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Y-a-t ’il des terres de propriété commune ? Est-ce que vos ressources se gèrent de façon communautaire ?</a:t>
            </a:r>
          </a:p>
        </p:txBody>
      </p:sp>
    </p:spTree>
    <p:extLst>
      <p:ext uri="{BB962C8B-B14F-4D97-AF65-F5344CB8AC3E}">
        <p14:creationId xmlns:p14="http://schemas.microsoft.com/office/powerpoint/2010/main" val="36915745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a:lstStyle/>
          <a:p>
            <a:r>
              <a:rPr lang="fr-FR" b="1" spc="-11" dirty="0">
                <a:solidFill>
                  <a:schemeClr val="accent3"/>
                </a:solidFill>
              </a:rPr>
              <a:t>⑦</a:t>
            </a:r>
            <a:r>
              <a:rPr lang="fr-FR" dirty="0"/>
              <a:t> Travaux de groupes et restitutions en plénière</a:t>
            </a:r>
            <a:endParaRPr lang="fr-FR" b="1" dirty="0"/>
          </a:p>
        </p:txBody>
      </p:sp>
      <p:grpSp>
        <p:nvGrpSpPr>
          <p:cNvPr id="5" name="Gruppieren 4">
            <a:extLst>
              <a:ext uri="{FF2B5EF4-FFF2-40B4-BE49-F238E27FC236}">
                <a16:creationId xmlns:a16="http://schemas.microsoft.com/office/drawing/2014/main" id="{F19AA3DA-E551-4168-B89E-08B46D8D4747}"/>
              </a:ext>
            </a:extLst>
          </p:cNvPr>
          <p:cNvGrpSpPr/>
          <p:nvPr/>
        </p:nvGrpSpPr>
        <p:grpSpPr>
          <a:xfrm>
            <a:off x="568102" y="1173790"/>
            <a:ext cx="9468073" cy="360000"/>
            <a:chOff x="621054" y="4382712"/>
            <a:chExt cx="9468073" cy="360000"/>
          </a:xfrm>
        </p:grpSpPr>
        <p:sp>
          <p:nvSpPr>
            <p:cNvPr id="36" name="Freihandform: Form 35">
              <a:extLst>
                <a:ext uri="{FF2B5EF4-FFF2-40B4-BE49-F238E27FC236}">
                  <a16:creationId xmlns:a16="http://schemas.microsoft.com/office/drawing/2014/main" id="{47D1596F-B7E8-49F2-B57B-81FF9F7F7629}"/>
                </a:ext>
              </a:extLst>
            </p:cNvPr>
            <p:cNvSpPr/>
            <p:nvPr/>
          </p:nvSpPr>
          <p:spPr>
            <a:xfrm>
              <a:off x="796237" y="4397930"/>
              <a:ext cx="9292890" cy="329564"/>
            </a:xfrm>
            <a:custGeom>
              <a:avLst/>
              <a:gdLst>
                <a:gd name="connsiteX0" fmla="*/ 0 w 4825140"/>
                <a:gd name="connsiteY0" fmla="*/ 0 h 625798"/>
                <a:gd name="connsiteX1" fmla="*/ 4825140 w 4825140"/>
                <a:gd name="connsiteY1" fmla="*/ 0 h 625798"/>
                <a:gd name="connsiteX2" fmla="*/ 4825140 w 4825140"/>
                <a:gd name="connsiteY2" fmla="*/ 625798 h 625798"/>
                <a:gd name="connsiteX3" fmla="*/ 0 w 4825140"/>
                <a:gd name="connsiteY3" fmla="*/ 625798 h 625798"/>
                <a:gd name="connsiteX4" fmla="*/ 0 w 4825140"/>
                <a:gd name="connsiteY4" fmla="*/ 0 h 6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140" h="625798">
                  <a:moveTo>
                    <a:pt x="4825140" y="625797"/>
                  </a:moveTo>
                  <a:lnTo>
                    <a:pt x="0" y="625797"/>
                  </a:lnTo>
                  <a:lnTo>
                    <a:pt x="0" y="1"/>
                  </a:lnTo>
                  <a:lnTo>
                    <a:pt x="4825140" y="1"/>
                  </a:lnTo>
                  <a:lnTo>
                    <a:pt x="4825140" y="625797"/>
                  </a:lnTo>
                  <a:close/>
                </a:path>
              </a:pathLst>
            </a:custGeom>
            <a:solidFill>
              <a:schemeClr val="accent3">
                <a:lumMod val="20000"/>
                <a:lumOff val="80000"/>
                <a:alpha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24000" tIns="36000" rIns="144000" bIns="72000" numCol="1" spcCol="1270" anchor="ctr" anchorCtr="0">
              <a:spAutoFit/>
            </a:bodyPr>
            <a:lstStyle/>
            <a:p>
              <a:pPr defTabSz="863548">
                <a:lnSpc>
                  <a:spcPts val="1800"/>
                </a:lnSpc>
                <a:spcBef>
                  <a:spcPct val="0"/>
                </a:spcBef>
              </a:pPr>
              <a:r>
                <a:rPr lang="fr-FR" sz="1400" b="1" dirty="0">
                  <a:solidFill>
                    <a:schemeClr val="tx1"/>
                  </a:solidFill>
                  <a:latin typeface="Calibri" panose="020F0502020204030204" pitchFamily="34" charset="0"/>
                  <a:ea typeface="Calibri" panose="020F0502020204030204" pitchFamily="34" charset="0"/>
                  <a:cs typeface="Calibri" panose="020F0502020204030204" pitchFamily="34" charset="0"/>
                </a:rPr>
                <a:t>Relations entre les communautés et les acteurs externes</a:t>
              </a:r>
            </a:p>
          </p:txBody>
        </p:sp>
        <p:sp>
          <p:nvSpPr>
            <p:cNvPr id="12" name="Ellipse 11">
              <a:extLst>
                <a:ext uri="{FF2B5EF4-FFF2-40B4-BE49-F238E27FC236}">
                  <a16:creationId xmlns:a16="http://schemas.microsoft.com/office/drawing/2014/main" id="{2A717CF4-FE81-4BF7-B812-1876A3324FE1}"/>
                </a:ext>
              </a:extLst>
            </p:cNvPr>
            <p:cNvSpPr>
              <a:spLocks/>
            </p:cNvSpPr>
            <p:nvPr/>
          </p:nvSpPr>
          <p:spPr>
            <a:xfrm>
              <a:off x="621054" y="4382712"/>
              <a:ext cx="360000" cy="36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72000" rtlCol="0" anchor="ctr"/>
            <a:lstStyle/>
            <a:p>
              <a:pPr algn="ctr">
                <a:lnSpc>
                  <a:spcPts val="1800"/>
                </a:lnSpc>
                <a:spcAft>
                  <a:spcPts val="600"/>
                </a:spcAft>
              </a:pPr>
              <a:r>
                <a:rPr lang="de-DE" sz="1400" b="1" spc="-50" dirty="0">
                  <a:latin typeface="Calibri" panose="020F0502020204030204" pitchFamily="34" charset="0"/>
                  <a:ea typeface="Calibri" panose="020F0502020204030204" pitchFamily="34" charset="0"/>
                  <a:cs typeface="Calibri" panose="020F0502020204030204" pitchFamily="34" charset="0"/>
                </a:rPr>
                <a:t>3</a:t>
              </a:r>
            </a:p>
          </p:txBody>
        </p:sp>
      </p:grpSp>
      <p:sp>
        <p:nvSpPr>
          <p:cNvPr id="23" name="Textfeld 22">
            <a:extLst>
              <a:ext uri="{FF2B5EF4-FFF2-40B4-BE49-F238E27FC236}">
                <a16:creationId xmlns:a16="http://schemas.microsoft.com/office/drawing/2014/main" id="{DFD8A03E-9F0F-4801-B4B2-DBDEA9521828}"/>
              </a:ext>
            </a:extLst>
          </p:cNvPr>
          <p:cNvSpPr txBox="1"/>
          <p:nvPr/>
        </p:nvSpPr>
        <p:spPr>
          <a:xfrm>
            <a:off x="604839" y="1864568"/>
            <a:ext cx="4320000" cy="4786701"/>
          </a:xfrm>
          <a:prstGeom prst="rect">
            <a:avLst/>
          </a:prstGeom>
          <a:noFill/>
        </p:spPr>
        <p:txBody>
          <a:bodyPr wrap="square" lIns="0" tIns="0" rIns="0" bIns="0" numCol="1" spcCol="360000">
            <a:noAutofit/>
          </a:bodyPr>
          <a:lstStyle/>
          <a:p>
            <a:pPr>
              <a:lnSpc>
                <a:spcPts val="1500"/>
              </a:lnSpc>
              <a:spcAft>
                <a:spcPts val="400"/>
              </a:spcAft>
            </a:pPr>
            <a:r>
              <a:rPr lang="fr-FR" sz="1200" b="1" kern="100" spc="-10" dirty="0">
                <a:latin typeface="Calibri" panose="020F0502020204030204" pitchFamily="34" charset="0"/>
                <a:ea typeface="Calibri" panose="020F0502020204030204" pitchFamily="34" charset="0"/>
                <a:cs typeface="Times New Roman" panose="02020603050405020304" pitchFamily="18" charset="0"/>
              </a:rPr>
              <a:t>Objectifs à partager aux membres du groupe : </a:t>
            </a:r>
          </a:p>
          <a:p>
            <a:pPr marL="216000" lvl="1" indent="-216000">
              <a:lnSpc>
                <a:spcPts val="1500"/>
              </a:lnSpc>
              <a:spcAft>
                <a:spcPts val="400"/>
              </a:spcAft>
              <a:buFont typeface="Symbol" panose="05050102010706020507" pitchFamily="18" charset="2"/>
              <a:buChar char="-"/>
            </a:pPr>
            <a:r>
              <a:rPr lang="fr-FR" sz="1200" dirty="0">
                <a:latin typeface="Calibri" panose="020F0502020204030204" pitchFamily="34" charset="0"/>
                <a:ea typeface="Calibri" panose="020F0502020204030204" pitchFamily="34" charset="0"/>
                <a:cs typeface="Calibri" panose="020F0502020204030204" pitchFamily="34" charset="0"/>
              </a:rPr>
              <a:t>Connaitre les ressources biologiques et connaissances traditionnelles associées utilisées, les processus de transformation en cours, ou commercialisées, les activités de recherches existantes ou potentielles ;</a:t>
            </a:r>
          </a:p>
          <a:p>
            <a:pPr marL="216000" lvl="1" indent="-216000">
              <a:lnSpc>
                <a:spcPts val="1500"/>
              </a:lnSpc>
              <a:spcAft>
                <a:spcPts val="400"/>
              </a:spcAft>
              <a:buFont typeface="Symbol" panose="05050102010706020507" pitchFamily="18" charset="2"/>
              <a:buChar char="-"/>
            </a:pPr>
            <a:r>
              <a:rPr lang="fr-FR" sz="1200" dirty="0">
                <a:latin typeface="Calibri" panose="020F0502020204030204" pitchFamily="34" charset="0"/>
                <a:ea typeface="Calibri" panose="020F0502020204030204" pitchFamily="34" charset="0"/>
                <a:cs typeface="Calibri" panose="020F0502020204030204" pitchFamily="34" charset="0"/>
              </a:rPr>
              <a:t>Identifier, les ONG d’appui des communautés locales, les associations et coopératives locales et les entreprises du secteur privé impliquées auprès des communautés locales</a:t>
            </a:r>
          </a:p>
        </p:txBody>
      </p:sp>
      <p:sp>
        <p:nvSpPr>
          <p:cNvPr id="8" name="Rechteck 7">
            <a:extLst>
              <a:ext uri="{FF2B5EF4-FFF2-40B4-BE49-F238E27FC236}">
                <a16:creationId xmlns:a16="http://schemas.microsoft.com/office/drawing/2014/main" id="{CF57418B-A697-4BDA-81ED-2DF7848EA81C}"/>
              </a:ext>
            </a:extLst>
          </p:cNvPr>
          <p:cNvSpPr/>
          <p:nvPr/>
        </p:nvSpPr>
        <p:spPr>
          <a:xfrm>
            <a:off x="5226975" y="1864569"/>
            <a:ext cx="4860000" cy="4634859"/>
          </a:xfrm>
          <a:prstGeom prst="rect">
            <a:avLst/>
          </a:prstGeom>
        </p:spPr>
        <p:txBody>
          <a:bodyPr wrap="square" lIns="0" tIns="0" rIns="0" bIns="0">
            <a:spAutoFit/>
          </a:bodyPr>
          <a:lstStyle/>
          <a:p>
            <a:pPr>
              <a:lnSpc>
                <a:spcPts val="1500"/>
              </a:lnSpc>
              <a:spcAft>
                <a:spcPts val="400"/>
              </a:spcAft>
            </a:pPr>
            <a:r>
              <a:rPr lang="fr-FR" sz="1200" b="1" kern="100" spc="-10" dirty="0">
                <a:latin typeface="Calibri" panose="020F0502020204030204" pitchFamily="34" charset="0"/>
                <a:ea typeface="Calibri" panose="020F0502020204030204" pitchFamily="34" charset="0"/>
                <a:cs typeface="Times New Roman" panose="02020603050405020304" pitchFamily="18" charset="0"/>
              </a:rPr>
              <a:t>Questions directives à poser :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Quelles sont les plantes que vous utilisez dans votre communauté et qui poussent chez vous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Des chercheurs viennent-ils prendre cette plante pour effectuer des recherches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Des entreprises viennent-elles acheter cette plante ? Ou les entreprises s’emparent-elles simplement de la plante ? Que font les entreprises avec cette plante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Avez-vous une bonne relation avec ces chercheurs et entreprises ? Vous sentez-vous respectés ? (Pourquoi pas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Y a-t-il des organisations (ONG) qui soutiennent votre communauté ? En quoi cette organisation vous soutient-elle ? Êtes-vous satisfait de ce soutien de l’organisation ? (Pourquoi pas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Comment ça se passe avec les autorités et administrations ? Peuvent-ils prendre des décisions sur la gestion des ressources dans votre communauté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Êtes-vous souvent en contact avec des personnes du gouvernement ? Avec qui ? Est-ce que cela se passe bien ? Ces autorités vous soutiennent-elles ?</a:t>
            </a:r>
          </a:p>
          <a:p>
            <a:pPr marL="216000" lvl="1" indent="-216000">
              <a:lnSpc>
                <a:spcPts val="1500"/>
              </a:lnSpc>
              <a:spcAft>
                <a:spcPts val="400"/>
              </a:spcAft>
              <a:buFont typeface="Symbol" panose="05050102010706020507" pitchFamily="18" charset="2"/>
              <a:buChar char="-"/>
            </a:pPr>
            <a:r>
              <a:rPr lang="fr-FR" sz="1200" spc="-10" dirty="0">
                <a:latin typeface="Calibri" panose="020F0502020204030204" pitchFamily="34" charset="0"/>
                <a:ea typeface="Calibri" panose="020F0502020204030204" pitchFamily="34" charset="0"/>
                <a:cs typeface="Calibri" panose="020F0502020204030204" pitchFamily="34" charset="0"/>
              </a:rPr>
              <a:t>Avez-vous des difficultés à communiquer avec les personnes qui ne font pas partie de la communauté ? Avez-vous le sentiment que les intérêts de votre communauté sont entendus ? Les décisions sont-elles prises de manière que vos besoins soient satisfaits ? (Pourquoi pas ?)</a:t>
            </a:r>
          </a:p>
        </p:txBody>
      </p:sp>
    </p:spTree>
    <p:extLst>
      <p:ext uri="{BB962C8B-B14F-4D97-AF65-F5344CB8AC3E}">
        <p14:creationId xmlns:p14="http://schemas.microsoft.com/office/powerpoint/2010/main" val="31601528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9D1207B4-D82F-45AC-97BB-486F9D6830D6}"/>
              </a:ext>
            </a:extLst>
          </p:cNvPr>
          <p:cNvSpPr/>
          <p:nvPr/>
        </p:nvSpPr>
        <p:spPr>
          <a:xfrm>
            <a:off x="3612995" y="5501040"/>
            <a:ext cx="7078816" cy="12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79"/>
          </a:p>
        </p:txBody>
      </p:sp>
      <p:pic>
        <p:nvPicPr>
          <p:cNvPr id="7" name="Grafik 6">
            <a:extLst>
              <a:ext uri="{FF2B5EF4-FFF2-40B4-BE49-F238E27FC236}">
                <a16:creationId xmlns:a16="http://schemas.microsoft.com/office/drawing/2014/main" id="{6732D45C-6866-484D-BB68-122656722D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4285" y="5783145"/>
            <a:ext cx="7686775" cy="1112402"/>
          </a:xfrm>
          <a:prstGeom prst="rect">
            <a:avLst/>
          </a:prstGeom>
        </p:spPr>
      </p:pic>
      <p:pic>
        <p:nvPicPr>
          <p:cNvPr id="3" name="Grafik 2">
            <a:extLst>
              <a:ext uri="{FF2B5EF4-FFF2-40B4-BE49-F238E27FC236}">
                <a16:creationId xmlns:a16="http://schemas.microsoft.com/office/drawing/2014/main" id="{21381EA2-C535-4F06-B3C8-865DB6594638}"/>
              </a:ext>
            </a:extLst>
          </p:cNvPr>
          <p:cNvPicPr>
            <a:picLocks noChangeAspect="1"/>
          </p:cNvPicPr>
          <p:nvPr/>
        </p:nvPicPr>
        <p:blipFill>
          <a:blip r:embed="rId3"/>
          <a:stretch>
            <a:fillRect/>
          </a:stretch>
        </p:blipFill>
        <p:spPr>
          <a:xfrm>
            <a:off x="1170213" y="5675412"/>
            <a:ext cx="1429467" cy="1429467"/>
          </a:xfrm>
          <a:prstGeom prst="rect">
            <a:avLst/>
          </a:prstGeom>
        </p:spPr>
      </p:pic>
    </p:spTree>
    <p:extLst>
      <p:ext uri="{BB962C8B-B14F-4D97-AF65-F5344CB8AC3E}">
        <p14:creationId xmlns:p14="http://schemas.microsoft.com/office/powerpoint/2010/main" val="3918503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76043AD4-E5ED-49D2-B1CA-E0EA11B520AC}"/>
              </a:ext>
            </a:extLst>
          </p:cNvPr>
          <p:cNvSpPr txBox="1"/>
          <p:nvPr/>
        </p:nvSpPr>
        <p:spPr>
          <a:xfrm>
            <a:off x="2831575" y="1712188"/>
            <a:ext cx="7266513" cy="1210181"/>
          </a:xfrm>
          <a:prstGeom prst="rect">
            <a:avLst/>
          </a:prstGeom>
          <a:solidFill>
            <a:schemeClr val="bg1"/>
          </a:solidFill>
          <a:ln w="9525">
            <a:solidFill>
              <a:schemeClr val="tx2"/>
            </a:solidFill>
          </a:ln>
        </p:spPr>
        <p:txBody>
          <a:bodyPr wrap="square" lIns="720000" tIns="72000" rIns="108000" bIns="108000" anchor="t">
            <a:spAutoFit/>
          </a:bodyPr>
          <a:lstStyle/>
          <a:p>
            <a:pPr marL="216000" indent="-216000">
              <a:lnSpc>
                <a:spcPts val="1800"/>
              </a:lnSpc>
              <a:spcAft>
                <a:spcPts val="300"/>
              </a:spcAft>
              <a:buFont typeface="+mj-lt"/>
              <a:buAutoNum type="romanUcPeriod"/>
            </a:pP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Comprendre le fonctionnement de la Chambre (CNRCTCI), </a:t>
            </a:r>
          </a:p>
          <a:p>
            <a:pPr marL="216000" indent="-216000">
              <a:lnSpc>
                <a:spcPts val="1800"/>
              </a:lnSpc>
              <a:spcAft>
                <a:spcPts val="300"/>
              </a:spcAft>
              <a:buFont typeface="+mj-lt"/>
              <a:buAutoNum type="romanUcPeriod"/>
            </a:pP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Présenter le projet GIZ et l’APA, </a:t>
            </a:r>
          </a:p>
          <a:p>
            <a:pPr marL="216000" indent="-216000">
              <a:lnSpc>
                <a:spcPts val="1800"/>
              </a:lnSpc>
              <a:spcAft>
                <a:spcPts val="300"/>
              </a:spcAft>
              <a:buFont typeface="+mj-lt"/>
              <a:buAutoNum type="romanUcPeriod"/>
            </a:pP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Présenter les objectifs de l’atelier communautaire, </a:t>
            </a:r>
          </a:p>
          <a:p>
            <a:pPr marL="216000" indent="-216000">
              <a:lnSpc>
                <a:spcPts val="1800"/>
              </a:lnSpc>
              <a:spcAft>
                <a:spcPts val="300"/>
              </a:spcAft>
              <a:buFont typeface="+mj-lt"/>
              <a:buAutoNum type="romanUcPeriod"/>
            </a:pP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Recevoir des recommandations de la Chambre sur la mise en œuvre des activités</a:t>
            </a:r>
            <a:endParaRPr lang="de-DE" sz="1400" dirty="0">
              <a:latin typeface="Calibri" panose="020F0502020204030204" pitchFamily="34" charset="0"/>
              <a:ea typeface="Calibri" panose="020F0502020204030204" pitchFamily="34" charset="0"/>
              <a:cs typeface="Calibri" panose="020F0502020204030204" pitchFamily="34" charset="0"/>
            </a:endParaRPr>
          </a:p>
        </p:txBody>
      </p:sp>
      <p:sp>
        <p:nvSpPr>
          <p:cNvPr id="4" name="Textfeld 3">
            <a:extLst>
              <a:ext uri="{FF2B5EF4-FFF2-40B4-BE49-F238E27FC236}">
                <a16:creationId xmlns:a16="http://schemas.microsoft.com/office/drawing/2014/main" id="{BFC05355-94C0-42ED-BDFD-2FCCC0B13588}"/>
              </a:ext>
            </a:extLst>
          </p:cNvPr>
          <p:cNvSpPr txBox="1"/>
          <p:nvPr/>
        </p:nvSpPr>
        <p:spPr>
          <a:xfrm>
            <a:off x="684000" y="1692000"/>
            <a:ext cx="2520000" cy="560397"/>
          </a:xfrm>
          <a:prstGeom prst="rect">
            <a:avLst/>
          </a:prstGeom>
          <a:solidFill>
            <a:srgbClr val="E0E3F6"/>
          </a:solidFill>
          <a:ln w="28575">
            <a:noFill/>
          </a:ln>
        </p:spPr>
        <p:txBody>
          <a:bodyPr wrap="square" lIns="108000" tIns="36000" rIns="108000" bIns="72000">
            <a:spAutoFit/>
          </a:bodyPr>
          <a:lstStyle/>
          <a:p>
            <a:pPr>
              <a:lnSpc>
                <a:spcPts val="1800"/>
              </a:lnSpc>
            </a:pPr>
            <a:r>
              <a:rPr lang="fr-FR" sz="1400" kern="100" spc="-20" dirty="0">
                <a:solidFill>
                  <a:srgbClr val="2F5496"/>
                </a:solidFill>
                <a:latin typeface="Calibri" panose="020F0502020204030204" pitchFamily="34" charset="0"/>
                <a:ea typeface="Calibri" panose="020F0502020204030204" pitchFamily="34" charset="0"/>
                <a:cs typeface="Calibri" panose="020F0502020204030204" pitchFamily="34" charset="0"/>
              </a:rPr>
              <a:t>Visite de courtoisie à la Chambre des rois &amp; chefs traditionnels </a:t>
            </a:r>
            <a:endParaRPr lang="de-DE" sz="1400" kern="100" spc="-2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sp>
        <p:nvSpPr>
          <p:cNvPr id="25" name="Textfeld 24">
            <a:extLst>
              <a:ext uri="{FF2B5EF4-FFF2-40B4-BE49-F238E27FC236}">
                <a16:creationId xmlns:a16="http://schemas.microsoft.com/office/drawing/2014/main" id="{6286A606-6064-459A-8B65-0531B506B24E}"/>
              </a:ext>
            </a:extLst>
          </p:cNvPr>
          <p:cNvSpPr txBox="1"/>
          <p:nvPr/>
        </p:nvSpPr>
        <p:spPr>
          <a:xfrm>
            <a:off x="2831575" y="3106766"/>
            <a:ext cx="7266513" cy="2902952"/>
          </a:xfrm>
          <a:prstGeom prst="rect">
            <a:avLst/>
          </a:prstGeom>
          <a:solidFill>
            <a:schemeClr val="bg1"/>
          </a:solidFill>
          <a:ln w="9525">
            <a:solidFill>
              <a:schemeClr val="tx2"/>
            </a:solidFill>
          </a:ln>
        </p:spPr>
        <p:txBody>
          <a:bodyPr wrap="square" lIns="720000" tIns="72000" rIns="108000" bIns="108000" anchor="t">
            <a:spAutoFit/>
          </a:bodyPr>
          <a:lstStyle/>
          <a:p>
            <a:pPr marL="216000" indent="-216000">
              <a:lnSpc>
                <a:spcPts val="1800"/>
              </a:lnSpc>
              <a:spcAft>
                <a:spcPts val="300"/>
              </a:spcAft>
              <a:buFont typeface="+mj-lt"/>
              <a:buAutoNum type="romanUcPeriod"/>
            </a:pP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S’échanger sur la valeur de la biodiversité, l’APA, et les droits des communautés locales, </a:t>
            </a:r>
          </a:p>
          <a:p>
            <a:pPr marL="216000" indent="-216000">
              <a:lnSpc>
                <a:spcPts val="1800"/>
              </a:lnSpc>
              <a:spcAft>
                <a:spcPts val="300"/>
              </a:spcAft>
              <a:buFont typeface="+mj-lt"/>
              <a:buAutoNum type="romanUcPeriod"/>
            </a:pP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Comprendre la nature et les impacts des interactions entre les communautés locales et les personnes extérieurs sur les ressources biologiques et connaissances traditionnelles associées, </a:t>
            </a:r>
          </a:p>
          <a:p>
            <a:pPr marL="216000" indent="-216000">
              <a:lnSpc>
                <a:spcPts val="1800"/>
              </a:lnSpc>
              <a:spcAft>
                <a:spcPts val="300"/>
              </a:spcAft>
              <a:buFont typeface="+mj-lt"/>
              <a:buAutoNum type="romanUcPeriod"/>
            </a:pP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Renforcer les connaissances sur l’APA, le rôle des communautés locales et les Protocoles Communautaires </a:t>
            </a:r>
            <a:r>
              <a:rPr lang="fr-FR"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Bioculturels</a:t>
            </a: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marL="216000" indent="-216000">
              <a:lnSpc>
                <a:spcPts val="1800"/>
              </a:lnSpc>
              <a:spcAft>
                <a:spcPts val="300"/>
              </a:spcAft>
              <a:buFont typeface="+mj-lt"/>
              <a:buAutoNum type="romanUcPeriod"/>
            </a:pP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Définir les conditions et modalités de participation des communautés dans l’APA, </a:t>
            </a:r>
          </a:p>
          <a:p>
            <a:pPr marL="216000" indent="-216000">
              <a:lnSpc>
                <a:spcPts val="1800"/>
              </a:lnSpc>
              <a:spcAft>
                <a:spcPts val="300"/>
              </a:spcAft>
              <a:buFont typeface="+mj-lt"/>
              <a:buAutoNum type="romanUcPeriod"/>
            </a:pP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Identifier des participants aux processus APA, </a:t>
            </a:r>
          </a:p>
          <a:p>
            <a:pPr marL="216000" indent="-216000">
              <a:lnSpc>
                <a:spcPts val="1800"/>
              </a:lnSpc>
              <a:spcAft>
                <a:spcPts val="300"/>
              </a:spcAft>
              <a:buFont typeface="+mj-lt"/>
              <a:buAutoNum type="romanUcPeriod"/>
            </a:pP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Identifier les autorités locales (traditionnelles et administratives) au niveau de la zone d’intervention</a:t>
            </a:r>
          </a:p>
        </p:txBody>
      </p:sp>
      <p:sp>
        <p:nvSpPr>
          <p:cNvPr id="5" name="Textfeld 4">
            <a:extLst>
              <a:ext uri="{FF2B5EF4-FFF2-40B4-BE49-F238E27FC236}">
                <a16:creationId xmlns:a16="http://schemas.microsoft.com/office/drawing/2014/main" id="{834B0F6A-AE96-4492-859C-277DF03A8E3A}"/>
              </a:ext>
            </a:extLst>
          </p:cNvPr>
          <p:cNvSpPr txBox="1"/>
          <p:nvPr/>
        </p:nvSpPr>
        <p:spPr>
          <a:xfrm>
            <a:off x="671516" y="3099732"/>
            <a:ext cx="2520000" cy="791229"/>
          </a:xfrm>
          <a:prstGeom prst="rect">
            <a:avLst/>
          </a:prstGeom>
          <a:solidFill>
            <a:srgbClr val="E0E3F6"/>
          </a:solidFill>
          <a:ln w="9525">
            <a:noFill/>
          </a:ln>
        </p:spPr>
        <p:txBody>
          <a:bodyPr wrap="square" lIns="108000" tIns="36000" rIns="108000" bIns="72000">
            <a:spAutoFit/>
          </a:bodyPr>
          <a:lstStyle/>
          <a:p>
            <a:pPr>
              <a:lnSpc>
                <a:spcPts val="1800"/>
              </a:lnSpc>
            </a:pP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Atelier national de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sensibilisa-tion</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des représentants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régio-naux</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des communautés locales</a:t>
            </a:r>
            <a:endParaRPr lang="de-DE" sz="1400" kern="10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lIns="612000"/>
          <a:lstStyle/>
          <a:p>
            <a:r>
              <a:rPr lang="fr-FR" dirty="0"/>
              <a:t>Le processus de collaboration avec les communautés locales </a:t>
            </a:r>
            <a:r>
              <a:rPr lang="fr-FR" b="1" dirty="0"/>
              <a:t>et objectifs</a:t>
            </a:r>
          </a:p>
        </p:txBody>
      </p:sp>
      <p:sp>
        <p:nvSpPr>
          <p:cNvPr id="12" name="Textplatzhalter 11">
            <a:extLst>
              <a:ext uri="{FF2B5EF4-FFF2-40B4-BE49-F238E27FC236}">
                <a16:creationId xmlns:a16="http://schemas.microsoft.com/office/drawing/2014/main" id="{1D572B16-1E6F-4429-B25C-C908C1DEFD63}"/>
              </a:ext>
            </a:extLst>
          </p:cNvPr>
          <p:cNvSpPr>
            <a:spLocks noGrp="1"/>
          </p:cNvSpPr>
          <p:nvPr>
            <p:ph type="body" sz="quarter" idx="10"/>
          </p:nvPr>
        </p:nvSpPr>
        <p:spPr/>
        <p:txBody>
          <a:bodyPr/>
          <a:lstStyle/>
          <a:p>
            <a:r>
              <a:rPr lang="de-DE" dirty="0" err="1"/>
              <a:t>Phases</a:t>
            </a:r>
            <a:endParaRPr lang="de-DE" dirty="0"/>
          </a:p>
        </p:txBody>
      </p:sp>
      <p:cxnSp>
        <p:nvCxnSpPr>
          <p:cNvPr id="16" name="Gerader Verbinder 15">
            <a:extLst>
              <a:ext uri="{FF2B5EF4-FFF2-40B4-BE49-F238E27FC236}">
                <a16:creationId xmlns:a16="http://schemas.microsoft.com/office/drawing/2014/main" id="{F0F8B0EC-0BBD-4383-8801-E57C9C456318}"/>
              </a:ext>
            </a:extLst>
          </p:cNvPr>
          <p:cNvCxnSpPr>
            <a:cxnSpLocks/>
          </p:cNvCxnSpPr>
          <p:nvPr/>
        </p:nvCxnSpPr>
        <p:spPr>
          <a:xfrm>
            <a:off x="595317" y="6338887"/>
            <a:ext cx="2837" cy="412687"/>
          </a:xfrm>
          <a:prstGeom prst="line">
            <a:avLst/>
          </a:prstGeom>
          <a:ln w="12700">
            <a:prstDash val="lgDash"/>
            <a:tailEnd type="arrow" w="lg" len="med"/>
          </a:ln>
        </p:spPr>
        <p:style>
          <a:lnRef idx="2">
            <a:schemeClr val="accent2"/>
          </a:lnRef>
          <a:fillRef idx="0">
            <a:schemeClr val="accent2"/>
          </a:fillRef>
          <a:effectRef idx="1">
            <a:schemeClr val="accent2"/>
          </a:effectRef>
          <a:fontRef idx="minor">
            <a:schemeClr val="tx1"/>
          </a:fontRef>
        </p:style>
      </p:cxnSp>
      <p:sp>
        <p:nvSpPr>
          <p:cNvPr id="18" name="Inhaltsplatzhalter 11">
            <a:extLst>
              <a:ext uri="{FF2B5EF4-FFF2-40B4-BE49-F238E27FC236}">
                <a16:creationId xmlns:a16="http://schemas.microsoft.com/office/drawing/2014/main" id="{A19E66C6-EDD7-4AF7-9A38-B6495000CEB4}"/>
              </a:ext>
            </a:extLst>
          </p:cNvPr>
          <p:cNvSpPr txBox="1">
            <a:spLocks/>
          </p:cNvSpPr>
          <p:nvPr/>
        </p:nvSpPr>
        <p:spPr>
          <a:xfrm>
            <a:off x="3555053" y="1238401"/>
            <a:ext cx="3454090" cy="296424"/>
          </a:xfrm>
          <a:prstGeom prst="rect">
            <a:avLst/>
          </a:prstGeom>
        </p:spPr>
        <p:txBody>
          <a:bodyPr vert="horz" lIns="0" tIns="0" rIns="0" bIns="0"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557213"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28688"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00163"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71638"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buNone/>
            </a:pPr>
            <a:r>
              <a:rPr lang="de-DE" b="1" dirty="0" err="1"/>
              <a:t>Objectifs</a:t>
            </a:r>
            <a:endParaRPr lang="de-DE" b="1" dirty="0"/>
          </a:p>
        </p:txBody>
      </p:sp>
      <p:cxnSp>
        <p:nvCxnSpPr>
          <p:cNvPr id="20" name="Gerader Verbinder 19">
            <a:extLst>
              <a:ext uri="{FF2B5EF4-FFF2-40B4-BE49-F238E27FC236}">
                <a16:creationId xmlns:a16="http://schemas.microsoft.com/office/drawing/2014/main" id="{7C6BF168-F0BD-4B7C-9915-599ECA81E4C3}"/>
              </a:ext>
            </a:extLst>
          </p:cNvPr>
          <p:cNvCxnSpPr>
            <a:cxnSpLocks/>
          </p:cNvCxnSpPr>
          <p:nvPr/>
        </p:nvCxnSpPr>
        <p:spPr>
          <a:xfrm>
            <a:off x="595317" y="1712188"/>
            <a:ext cx="0" cy="4552086"/>
          </a:xfrm>
          <a:prstGeom prst="line">
            <a:avLst/>
          </a:prstGeom>
          <a:ln>
            <a:tailEnd type="none" w="lg"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00602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feld 27">
            <a:extLst>
              <a:ext uri="{FF2B5EF4-FFF2-40B4-BE49-F238E27FC236}">
                <a16:creationId xmlns:a16="http://schemas.microsoft.com/office/drawing/2014/main" id="{ACB56D07-9F9A-488D-BEFA-A49164297CDA}"/>
              </a:ext>
            </a:extLst>
          </p:cNvPr>
          <p:cNvSpPr txBox="1"/>
          <p:nvPr/>
        </p:nvSpPr>
        <p:spPr>
          <a:xfrm>
            <a:off x="2831575" y="3821773"/>
            <a:ext cx="7266513" cy="2208334"/>
          </a:xfrm>
          <a:prstGeom prst="rect">
            <a:avLst/>
          </a:prstGeom>
          <a:solidFill>
            <a:schemeClr val="bg1"/>
          </a:solidFill>
          <a:ln w="9525">
            <a:solidFill>
              <a:schemeClr val="tx2"/>
            </a:solidFill>
          </a:ln>
        </p:spPr>
        <p:txBody>
          <a:bodyPr wrap="square" lIns="720000" tIns="72000" rIns="72000" bIns="108000" anchor="t">
            <a:spAutoFit/>
          </a:bodyPr>
          <a:lstStyle/>
          <a:p>
            <a:pPr marL="216000" indent="-216000">
              <a:lnSpc>
                <a:spcPts val="1800"/>
              </a:lnSpc>
              <a:spcAft>
                <a:spcPts val="300"/>
              </a:spcAft>
              <a:buFont typeface="+mj-lt"/>
              <a:buAutoNum type="romanUcPeriod"/>
            </a:pP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Présentation sur la valeur de la biodiversité avec les cartes, </a:t>
            </a:r>
          </a:p>
          <a:p>
            <a:pPr marL="216000" indent="-216000">
              <a:lnSpc>
                <a:spcPts val="1800"/>
              </a:lnSpc>
              <a:spcAft>
                <a:spcPts val="300"/>
              </a:spcAft>
              <a:buFont typeface="+mj-lt"/>
              <a:buAutoNum type="romanUcPeriod"/>
            </a:pP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Présentation sur l’effectivité de l’appui en vue de l’implication des communautés locales dans l’APA,</a:t>
            </a:r>
          </a:p>
          <a:p>
            <a:pPr marL="216000" indent="-216000">
              <a:lnSpc>
                <a:spcPts val="1800"/>
              </a:lnSpc>
              <a:spcAft>
                <a:spcPts val="300"/>
              </a:spcAft>
              <a:buFont typeface="+mj-lt"/>
              <a:buAutoNum type="romanUcPeriod"/>
            </a:pP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Présentation du cadre APA en Côte d’Ivoire, </a:t>
            </a:r>
          </a:p>
          <a:p>
            <a:pPr marL="216000" indent="-216000">
              <a:lnSpc>
                <a:spcPts val="1800"/>
              </a:lnSpc>
              <a:spcAft>
                <a:spcPts val="300"/>
              </a:spcAft>
              <a:buFont typeface="+mj-lt"/>
              <a:buAutoNum type="romanUcPeriod"/>
            </a:pP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Les participants simulent une demande d’accès aux ressources et connaissances associées à niveau local,</a:t>
            </a:r>
          </a:p>
          <a:p>
            <a:pPr marL="216000" indent="-216000">
              <a:lnSpc>
                <a:spcPts val="1800"/>
              </a:lnSpc>
              <a:spcAft>
                <a:spcPts val="300"/>
              </a:spcAft>
              <a:buFont typeface="+mj-lt"/>
              <a:buAutoNum type="romanUcPeriod"/>
            </a:pP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Clarifier le rôle des communautés locales dans l’APA et le rôle des autorités traditionnelles dans l</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appui des communautés</a:t>
            </a:r>
          </a:p>
        </p:txBody>
      </p:sp>
      <p:sp>
        <p:nvSpPr>
          <p:cNvPr id="8" name="Textfeld 7">
            <a:extLst>
              <a:ext uri="{FF2B5EF4-FFF2-40B4-BE49-F238E27FC236}">
                <a16:creationId xmlns:a16="http://schemas.microsoft.com/office/drawing/2014/main" id="{A34A5EB5-C9A5-41A6-B15D-1D9455FB24C4}"/>
              </a:ext>
            </a:extLst>
          </p:cNvPr>
          <p:cNvSpPr txBox="1"/>
          <p:nvPr/>
        </p:nvSpPr>
        <p:spPr>
          <a:xfrm>
            <a:off x="684000" y="3814739"/>
            <a:ext cx="2520950" cy="791229"/>
          </a:xfrm>
          <a:prstGeom prst="rect">
            <a:avLst/>
          </a:prstGeom>
          <a:solidFill>
            <a:schemeClr val="accent5"/>
          </a:solidFill>
          <a:ln w="28575">
            <a:noFill/>
          </a:ln>
        </p:spPr>
        <p:txBody>
          <a:bodyPr wrap="square" lIns="108000" tIns="36000" rIns="108000" bIns="72000">
            <a:spAutoFit/>
          </a:bodyPr>
          <a:lstStyle/>
          <a:p>
            <a:pPr>
              <a:lnSpc>
                <a:spcPts val="1800"/>
              </a:lnSpc>
            </a:pP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Atelier de sensibilisation </a:t>
            </a:r>
            <a:b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b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des autorités traditionnelles régionales</a:t>
            </a:r>
            <a:endParaRPr lang="de-DE" sz="1400" kern="10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lIns="612000"/>
          <a:lstStyle/>
          <a:p>
            <a:r>
              <a:rPr lang="fr-FR" dirty="0"/>
              <a:t>Le processus de collaboration avec les communautés locales </a:t>
            </a:r>
            <a:r>
              <a:rPr lang="fr-FR" b="1" dirty="0"/>
              <a:t>et objectifs</a:t>
            </a:r>
          </a:p>
        </p:txBody>
      </p:sp>
      <p:sp>
        <p:nvSpPr>
          <p:cNvPr id="12" name="Textplatzhalter 11">
            <a:extLst>
              <a:ext uri="{FF2B5EF4-FFF2-40B4-BE49-F238E27FC236}">
                <a16:creationId xmlns:a16="http://schemas.microsoft.com/office/drawing/2014/main" id="{1D572B16-1E6F-4429-B25C-C908C1DEFD63}"/>
              </a:ext>
            </a:extLst>
          </p:cNvPr>
          <p:cNvSpPr>
            <a:spLocks noGrp="1"/>
          </p:cNvSpPr>
          <p:nvPr>
            <p:ph type="body" sz="quarter" idx="10"/>
          </p:nvPr>
        </p:nvSpPr>
        <p:spPr/>
        <p:txBody>
          <a:bodyPr/>
          <a:lstStyle/>
          <a:p>
            <a:r>
              <a:rPr lang="de-DE" dirty="0" err="1"/>
              <a:t>Phases</a:t>
            </a:r>
            <a:endParaRPr lang="de-DE" dirty="0"/>
          </a:p>
        </p:txBody>
      </p:sp>
      <p:sp>
        <p:nvSpPr>
          <p:cNvPr id="18" name="Inhaltsplatzhalter 11">
            <a:extLst>
              <a:ext uri="{FF2B5EF4-FFF2-40B4-BE49-F238E27FC236}">
                <a16:creationId xmlns:a16="http://schemas.microsoft.com/office/drawing/2014/main" id="{A19E66C6-EDD7-4AF7-9A38-B6495000CEB4}"/>
              </a:ext>
            </a:extLst>
          </p:cNvPr>
          <p:cNvSpPr txBox="1">
            <a:spLocks/>
          </p:cNvSpPr>
          <p:nvPr/>
        </p:nvSpPr>
        <p:spPr>
          <a:xfrm>
            <a:off x="3555053" y="1238401"/>
            <a:ext cx="3454090" cy="296424"/>
          </a:xfrm>
          <a:prstGeom prst="rect">
            <a:avLst/>
          </a:prstGeom>
        </p:spPr>
        <p:txBody>
          <a:bodyPr vert="horz" lIns="0" tIns="0" rIns="0" bIns="0"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557213"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28688"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00163"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71638"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buNone/>
            </a:pPr>
            <a:r>
              <a:rPr lang="de-DE" b="1" dirty="0" err="1"/>
              <a:t>Objectifs</a:t>
            </a:r>
            <a:endParaRPr lang="de-DE" b="1" dirty="0"/>
          </a:p>
        </p:txBody>
      </p:sp>
      <p:sp>
        <p:nvSpPr>
          <p:cNvPr id="33" name="Textfeld 32">
            <a:extLst>
              <a:ext uri="{FF2B5EF4-FFF2-40B4-BE49-F238E27FC236}">
                <a16:creationId xmlns:a16="http://schemas.microsoft.com/office/drawing/2014/main" id="{EDEC00AC-A064-4DEC-A1C7-A0EB7EC9FCAC}"/>
              </a:ext>
            </a:extLst>
          </p:cNvPr>
          <p:cNvSpPr txBox="1"/>
          <p:nvPr/>
        </p:nvSpPr>
        <p:spPr>
          <a:xfrm>
            <a:off x="2831575" y="1705267"/>
            <a:ext cx="7266513" cy="1939030"/>
          </a:xfrm>
          <a:prstGeom prst="rect">
            <a:avLst/>
          </a:prstGeom>
          <a:solidFill>
            <a:schemeClr val="bg1"/>
          </a:solidFill>
          <a:ln w="9525">
            <a:solidFill>
              <a:schemeClr val="tx2"/>
            </a:solidFill>
          </a:ln>
        </p:spPr>
        <p:txBody>
          <a:bodyPr wrap="square" lIns="720000" tIns="72000" rIns="72000" bIns="108000" anchor="t">
            <a:spAutoFit/>
          </a:bodyPr>
          <a:lstStyle/>
          <a:p>
            <a:pPr marL="216000" indent="-216000">
              <a:lnSpc>
                <a:spcPts val="1800"/>
              </a:lnSpc>
              <a:spcAft>
                <a:spcPts val="300"/>
              </a:spcAft>
              <a:buFont typeface="+mj-lt"/>
              <a:buAutoNum type="romanUcPeriod"/>
            </a:pP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Échanges avec quelques cartes illustrées: </a:t>
            </a:r>
            <a:b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a) la situation générale de la « Forêt et biodiversité en Côte d’Ivoire », b) l’APA, </a:t>
            </a:r>
            <a:b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c) Valeur de la biodiversité, </a:t>
            </a:r>
          </a:p>
          <a:p>
            <a:pPr marL="216000" indent="-216000">
              <a:lnSpc>
                <a:spcPts val="1800"/>
              </a:lnSpc>
              <a:spcAft>
                <a:spcPts val="300"/>
              </a:spcAft>
              <a:buFont typeface="+mj-lt"/>
              <a:buAutoNum type="romanUcPeriod"/>
            </a:pP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Présenter la mise en œuvre et procédure APA en côte d’Ivoire, </a:t>
            </a:r>
          </a:p>
          <a:p>
            <a:pPr marL="216000" indent="-216000">
              <a:lnSpc>
                <a:spcPts val="1800"/>
              </a:lnSpc>
              <a:spcAft>
                <a:spcPts val="300"/>
              </a:spcAft>
              <a:buFont typeface="+mj-lt"/>
              <a:buAutoNum type="romanUcPeriod"/>
            </a:pP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Recevoir des recommandations des autorités sur la mise en œuvre des activités, </a:t>
            </a:r>
          </a:p>
          <a:p>
            <a:pPr marL="216000" indent="-216000">
              <a:lnSpc>
                <a:spcPts val="1800"/>
              </a:lnSpc>
              <a:spcAft>
                <a:spcPts val="300"/>
              </a:spcAft>
              <a:buFont typeface="+mj-lt"/>
              <a:buAutoNum type="romanUcPeriod"/>
            </a:pP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Clarifier le rôle des communautés locales dans l’APA et le rôle des autorités administratives dans l’appui des communautés</a:t>
            </a:r>
            <a:endPar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34" name="Textfeld 33">
            <a:extLst>
              <a:ext uri="{FF2B5EF4-FFF2-40B4-BE49-F238E27FC236}">
                <a16:creationId xmlns:a16="http://schemas.microsoft.com/office/drawing/2014/main" id="{5E7333F1-7542-4343-B578-D160C2E63DAF}"/>
              </a:ext>
            </a:extLst>
          </p:cNvPr>
          <p:cNvSpPr txBox="1"/>
          <p:nvPr/>
        </p:nvSpPr>
        <p:spPr>
          <a:xfrm>
            <a:off x="684000" y="1692000"/>
            <a:ext cx="2520000" cy="1022062"/>
          </a:xfrm>
          <a:prstGeom prst="rect">
            <a:avLst/>
          </a:prstGeom>
          <a:solidFill>
            <a:srgbClr val="E0E3F6"/>
          </a:solidFill>
          <a:ln w="28575">
            <a:noFill/>
          </a:ln>
        </p:spPr>
        <p:txBody>
          <a:bodyPr wrap="square" lIns="108000" tIns="36000" rIns="108000" bIns="72000">
            <a:spAutoFit/>
          </a:bodyPr>
          <a:lstStyle/>
          <a:p>
            <a:pPr>
              <a:lnSpc>
                <a:spcPts val="1800"/>
              </a:lnSpc>
            </a:pP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Atelier de sensibilisation des autorités administratives régionales (régions du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Hambol</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du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Bounkani</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et du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Tchologo</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a:t>
            </a:r>
            <a:endParaRPr lang="de-DE" sz="1400" dirty="0">
              <a:solidFill>
                <a:srgbClr val="0070C0"/>
              </a:solidFill>
            </a:endParaRPr>
          </a:p>
        </p:txBody>
      </p:sp>
      <p:cxnSp>
        <p:nvCxnSpPr>
          <p:cNvPr id="37" name="Gerader Verbinder 36">
            <a:extLst>
              <a:ext uri="{FF2B5EF4-FFF2-40B4-BE49-F238E27FC236}">
                <a16:creationId xmlns:a16="http://schemas.microsoft.com/office/drawing/2014/main" id="{A5A51596-F49E-42B8-9F5B-CA4C6D07713D}"/>
              </a:ext>
            </a:extLst>
          </p:cNvPr>
          <p:cNvCxnSpPr>
            <a:cxnSpLocks/>
          </p:cNvCxnSpPr>
          <p:nvPr/>
        </p:nvCxnSpPr>
        <p:spPr>
          <a:xfrm>
            <a:off x="595317" y="6338887"/>
            <a:ext cx="2837" cy="412687"/>
          </a:xfrm>
          <a:prstGeom prst="line">
            <a:avLst/>
          </a:prstGeom>
          <a:ln w="12700">
            <a:prstDash val="lgDash"/>
            <a:tailEnd type="arrow" w="lg" len="med"/>
          </a:ln>
        </p:spPr>
        <p:style>
          <a:lnRef idx="2">
            <a:schemeClr val="accent2"/>
          </a:lnRef>
          <a:fillRef idx="0">
            <a:schemeClr val="accent2"/>
          </a:fillRef>
          <a:effectRef idx="1">
            <a:schemeClr val="accent2"/>
          </a:effectRef>
          <a:fontRef idx="minor">
            <a:schemeClr val="tx1"/>
          </a:fontRef>
        </p:style>
      </p:cxnSp>
      <p:cxnSp>
        <p:nvCxnSpPr>
          <p:cNvPr id="38" name="Gerader Verbinder 37">
            <a:extLst>
              <a:ext uri="{FF2B5EF4-FFF2-40B4-BE49-F238E27FC236}">
                <a16:creationId xmlns:a16="http://schemas.microsoft.com/office/drawing/2014/main" id="{718569AF-2FD1-4953-8476-AA22CA58152A}"/>
              </a:ext>
            </a:extLst>
          </p:cNvPr>
          <p:cNvCxnSpPr>
            <a:cxnSpLocks/>
          </p:cNvCxnSpPr>
          <p:nvPr/>
        </p:nvCxnSpPr>
        <p:spPr>
          <a:xfrm>
            <a:off x="595317" y="1908175"/>
            <a:ext cx="0" cy="4356099"/>
          </a:xfrm>
          <a:prstGeom prst="line">
            <a:avLst/>
          </a:prstGeom>
          <a:ln>
            <a:tailEnd type="none" w="lg" len="med"/>
          </a:ln>
        </p:spPr>
        <p:style>
          <a:lnRef idx="1">
            <a:schemeClr val="accent2"/>
          </a:lnRef>
          <a:fillRef idx="0">
            <a:schemeClr val="accent2"/>
          </a:fillRef>
          <a:effectRef idx="0">
            <a:schemeClr val="accent2"/>
          </a:effectRef>
          <a:fontRef idx="minor">
            <a:schemeClr val="tx1"/>
          </a:fontRef>
        </p:style>
      </p:cxnSp>
      <p:cxnSp>
        <p:nvCxnSpPr>
          <p:cNvPr id="39" name="Gerader Verbinder 38">
            <a:extLst>
              <a:ext uri="{FF2B5EF4-FFF2-40B4-BE49-F238E27FC236}">
                <a16:creationId xmlns:a16="http://schemas.microsoft.com/office/drawing/2014/main" id="{DC83DB97-9868-40D5-BE10-C0E57F289FB5}"/>
              </a:ext>
            </a:extLst>
          </p:cNvPr>
          <p:cNvCxnSpPr>
            <a:cxnSpLocks/>
          </p:cNvCxnSpPr>
          <p:nvPr/>
        </p:nvCxnSpPr>
        <p:spPr>
          <a:xfrm>
            <a:off x="595317" y="1625152"/>
            <a:ext cx="0" cy="252000"/>
          </a:xfrm>
          <a:prstGeom prst="line">
            <a:avLst/>
          </a:prstGeom>
          <a:ln w="12700">
            <a:prstDash val="lgDash"/>
            <a:tailEnd type="none" w="med" len="sm"/>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27179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lIns="612000"/>
          <a:lstStyle/>
          <a:p>
            <a:r>
              <a:rPr lang="fr-FR" dirty="0"/>
              <a:t>Le processus de collaboration avec les communautés locales </a:t>
            </a:r>
            <a:r>
              <a:rPr lang="fr-FR" b="1" dirty="0"/>
              <a:t>et objectifs</a:t>
            </a:r>
          </a:p>
        </p:txBody>
      </p:sp>
      <p:sp>
        <p:nvSpPr>
          <p:cNvPr id="5" name="Textplatzhalter 4">
            <a:extLst>
              <a:ext uri="{FF2B5EF4-FFF2-40B4-BE49-F238E27FC236}">
                <a16:creationId xmlns:a16="http://schemas.microsoft.com/office/drawing/2014/main" id="{D5FEB554-DD32-45BE-8DE7-2B15EB4209F0}"/>
              </a:ext>
            </a:extLst>
          </p:cNvPr>
          <p:cNvSpPr>
            <a:spLocks noGrp="1"/>
          </p:cNvSpPr>
          <p:nvPr>
            <p:ph type="body" sz="quarter" idx="10"/>
          </p:nvPr>
        </p:nvSpPr>
        <p:spPr/>
        <p:txBody>
          <a:bodyPr/>
          <a:lstStyle/>
          <a:p>
            <a:r>
              <a:rPr lang="de-DE" dirty="0" err="1"/>
              <a:t>Phases</a:t>
            </a:r>
            <a:endParaRPr lang="de-DE" dirty="0"/>
          </a:p>
        </p:txBody>
      </p:sp>
      <p:sp>
        <p:nvSpPr>
          <p:cNvPr id="23" name="Inhaltsplatzhalter 11">
            <a:extLst>
              <a:ext uri="{FF2B5EF4-FFF2-40B4-BE49-F238E27FC236}">
                <a16:creationId xmlns:a16="http://schemas.microsoft.com/office/drawing/2014/main" id="{6EC8CF45-1869-4892-A7B5-3547DE32519F}"/>
              </a:ext>
            </a:extLst>
          </p:cNvPr>
          <p:cNvSpPr txBox="1">
            <a:spLocks/>
          </p:cNvSpPr>
          <p:nvPr/>
        </p:nvSpPr>
        <p:spPr>
          <a:xfrm>
            <a:off x="3555053" y="1238401"/>
            <a:ext cx="3454090" cy="296424"/>
          </a:xfrm>
          <a:prstGeom prst="rect">
            <a:avLst/>
          </a:prstGeom>
        </p:spPr>
        <p:txBody>
          <a:bodyPr vert="horz" lIns="0" tIns="0" rIns="0" bIns="0"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557213"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28688"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00163"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71638"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buNone/>
            </a:pPr>
            <a:r>
              <a:rPr lang="de-DE" b="1" dirty="0" err="1"/>
              <a:t>Objectifs</a:t>
            </a:r>
            <a:endParaRPr lang="de-DE" b="1" dirty="0"/>
          </a:p>
        </p:txBody>
      </p:sp>
      <p:sp>
        <p:nvSpPr>
          <p:cNvPr id="33" name="Textfeld 9">
            <a:extLst>
              <a:ext uri="{FF2B5EF4-FFF2-40B4-BE49-F238E27FC236}">
                <a16:creationId xmlns:a16="http://schemas.microsoft.com/office/drawing/2014/main" id="{F1AAB211-FB5C-4285-B082-D80B4A9BE241}"/>
              </a:ext>
            </a:extLst>
          </p:cNvPr>
          <p:cNvSpPr txBox="1"/>
          <p:nvPr/>
        </p:nvSpPr>
        <p:spPr>
          <a:xfrm>
            <a:off x="2825752" y="3365094"/>
            <a:ext cx="7263398" cy="1087200"/>
          </a:xfrm>
          <a:prstGeom prst="rect">
            <a:avLst/>
          </a:prstGeom>
          <a:solidFill>
            <a:schemeClr val="bg1"/>
          </a:solidFill>
          <a:ln>
            <a:solidFill>
              <a:schemeClr val="tx2"/>
            </a:solidFill>
          </a:ln>
        </p:spPr>
        <p:txBody>
          <a:bodyPr wrap="square" lIns="720000" tIns="72000" rIns="72000" bIns="108000" anchor="t">
            <a:noAutofit/>
          </a:bodyPr>
          <a:lstStyle/>
          <a:p>
            <a:pPr marL="216000" indent="-216000">
              <a:lnSpc>
                <a:spcPts val="1800"/>
              </a:lnSpc>
              <a:spcAft>
                <a:spcPts val="300"/>
              </a:spcAft>
              <a:buFont typeface="+mj-lt"/>
              <a:buAutoNum type="romanUcPeriod"/>
            </a:pP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Visites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des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communautés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et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sensibilitations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sur</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l’APA</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marL="216000" indent="-216000">
              <a:lnSpc>
                <a:spcPts val="1800"/>
              </a:lnSpc>
              <a:spcAft>
                <a:spcPts val="300"/>
              </a:spcAft>
              <a:buFont typeface="+mj-lt"/>
              <a:buAutoNum type="romanUcPeriod"/>
            </a:pP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Sélection</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des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participants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à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l’atelier</a:t>
            </a:r>
            <a:endPar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34" name="Textfeld 33">
            <a:extLst>
              <a:ext uri="{FF2B5EF4-FFF2-40B4-BE49-F238E27FC236}">
                <a16:creationId xmlns:a16="http://schemas.microsoft.com/office/drawing/2014/main" id="{3EEF6CF4-99DA-4AF9-800A-A59D68245A75}"/>
              </a:ext>
            </a:extLst>
          </p:cNvPr>
          <p:cNvSpPr txBox="1"/>
          <p:nvPr/>
        </p:nvSpPr>
        <p:spPr>
          <a:xfrm>
            <a:off x="684000" y="3348260"/>
            <a:ext cx="2520000" cy="1022062"/>
          </a:xfrm>
          <a:prstGeom prst="rect">
            <a:avLst/>
          </a:prstGeom>
          <a:solidFill>
            <a:schemeClr val="accent5"/>
          </a:solidFill>
          <a:ln w="28575">
            <a:noFill/>
          </a:ln>
        </p:spPr>
        <p:txBody>
          <a:bodyPr wrap="square" lIns="108000" tIns="36000" rIns="108000" bIns="72000">
            <a:spAutoFit/>
          </a:bodyPr>
          <a:lstStyle/>
          <a:p>
            <a:pPr>
              <a:lnSpc>
                <a:spcPts val="1800"/>
              </a:lnSpc>
              <a:spcAft>
                <a:spcPts val="600"/>
              </a:spcAft>
            </a:pP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Sensibilisation des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communau-tés</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locales par les animateurs et identification des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représen-tants</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des communautés locales</a:t>
            </a:r>
          </a:p>
        </p:txBody>
      </p:sp>
      <p:sp>
        <p:nvSpPr>
          <p:cNvPr id="39" name="Textfeld 38">
            <a:extLst>
              <a:ext uri="{FF2B5EF4-FFF2-40B4-BE49-F238E27FC236}">
                <a16:creationId xmlns:a16="http://schemas.microsoft.com/office/drawing/2014/main" id="{A0DC6C55-ED16-479A-846F-6F1EC1D59EBC}"/>
              </a:ext>
            </a:extLst>
          </p:cNvPr>
          <p:cNvSpPr txBox="1"/>
          <p:nvPr/>
        </p:nvSpPr>
        <p:spPr>
          <a:xfrm>
            <a:off x="2831978" y="1701800"/>
            <a:ext cx="7266513" cy="1479485"/>
          </a:xfrm>
          <a:prstGeom prst="rect">
            <a:avLst/>
          </a:prstGeom>
          <a:solidFill>
            <a:schemeClr val="bg1"/>
          </a:solidFill>
          <a:ln w="9525">
            <a:solidFill>
              <a:schemeClr val="tx2"/>
            </a:solidFill>
          </a:ln>
        </p:spPr>
        <p:txBody>
          <a:bodyPr wrap="square" lIns="720000" tIns="72000" rIns="72000" bIns="108000" anchor="t">
            <a:spAutoFit/>
          </a:bodyPr>
          <a:lstStyle/>
          <a:p>
            <a:pPr marL="216000" indent="-216000">
              <a:lnSpc>
                <a:spcPts val="1800"/>
              </a:lnSpc>
              <a:spcAft>
                <a:spcPts val="300"/>
              </a:spcAft>
              <a:buFont typeface="+mj-lt"/>
              <a:buAutoNum type="romanUcPeriod"/>
            </a:pP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Séléction</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des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animateurs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locaux</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marL="216000" indent="-216000">
              <a:lnSpc>
                <a:spcPts val="1800"/>
              </a:lnSpc>
              <a:spcAft>
                <a:spcPts val="300"/>
              </a:spcAft>
              <a:buFont typeface="+mj-lt"/>
              <a:buAutoNum type="romanUcPeriod"/>
            </a:pPr>
            <a:r>
              <a:rPr lang="fr-FR"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Renforcement de capacités sur l’APA, </a:t>
            </a:r>
          </a:p>
          <a:p>
            <a:pPr marL="216000" indent="-216000">
              <a:lnSpc>
                <a:spcPts val="1800"/>
              </a:lnSpc>
              <a:spcAft>
                <a:spcPts val="300"/>
              </a:spcAft>
              <a:buFont typeface="+mj-lt"/>
              <a:buAutoNum type="romanUcPeriod"/>
            </a:pPr>
            <a:r>
              <a:rPr lang="fr-FR"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Échanger sur l</a:t>
            </a:r>
            <a:r>
              <a:rPr lang="fr-FR" sz="1400" dirty="0">
                <a:latin typeface="Calibri" panose="020F0502020204030204" pitchFamily="34" charset="0"/>
                <a:ea typeface="Calibri" panose="020F0502020204030204" pitchFamily="34" charset="0"/>
                <a:cs typeface="Calibri" panose="020F0502020204030204" pitchFamily="34" charset="0"/>
              </a:rPr>
              <a:t>es rôles et missions des animateurs locaux, </a:t>
            </a:r>
          </a:p>
          <a:p>
            <a:pPr marL="216000" indent="-216000">
              <a:lnSpc>
                <a:spcPts val="1800"/>
              </a:lnSpc>
              <a:spcAft>
                <a:spcPts val="300"/>
              </a:spcAft>
              <a:buFont typeface="+mj-lt"/>
              <a:buAutoNum type="romanUcPeriod"/>
            </a:pPr>
            <a:r>
              <a:rPr lang="fr-FR"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Formation des animateurs sur l’utilisation des cartes illustrées, </a:t>
            </a:r>
          </a:p>
          <a:p>
            <a:pPr marL="216000" indent="-216000">
              <a:lnSpc>
                <a:spcPts val="1800"/>
              </a:lnSpc>
              <a:spcAft>
                <a:spcPts val="300"/>
              </a:spcAft>
              <a:buFont typeface="+mj-lt"/>
              <a:buAutoNum type="romanUcPeriod"/>
            </a:pP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Simulation des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étapes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d’APA</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à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niveau</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local</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accès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CPCC et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négociation</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des CCCA)</a:t>
            </a:r>
            <a:endParaRPr lang="fr-FR" sz="14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0" name="Textfeld 39">
            <a:extLst>
              <a:ext uri="{FF2B5EF4-FFF2-40B4-BE49-F238E27FC236}">
                <a16:creationId xmlns:a16="http://schemas.microsoft.com/office/drawing/2014/main" id="{350BFAD8-8950-46B5-AD30-21FA512E7FF1}"/>
              </a:ext>
            </a:extLst>
          </p:cNvPr>
          <p:cNvSpPr txBox="1"/>
          <p:nvPr/>
        </p:nvSpPr>
        <p:spPr>
          <a:xfrm>
            <a:off x="684000" y="1692000"/>
            <a:ext cx="2520950" cy="560397"/>
          </a:xfrm>
          <a:prstGeom prst="rect">
            <a:avLst/>
          </a:prstGeom>
          <a:solidFill>
            <a:schemeClr val="accent5"/>
          </a:solidFill>
          <a:ln w="28575">
            <a:noFill/>
          </a:ln>
        </p:spPr>
        <p:txBody>
          <a:bodyPr wrap="square" lIns="108000" tIns="36000" rIns="108000" bIns="72000">
            <a:spAutoFit/>
          </a:bodyPr>
          <a:lstStyle/>
          <a:p>
            <a:pPr>
              <a:lnSpc>
                <a:spcPts val="1800"/>
              </a:lnSpc>
            </a:pP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Identification et formation des animateurs communautaires</a:t>
            </a:r>
          </a:p>
        </p:txBody>
      </p:sp>
      <p:cxnSp>
        <p:nvCxnSpPr>
          <p:cNvPr id="41" name="Gerader Verbinder 40">
            <a:extLst>
              <a:ext uri="{FF2B5EF4-FFF2-40B4-BE49-F238E27FC236}">
                <a16:creationId xmlns:a16="http://schemas.microsoft.com/office/drawing/2014/main" id="{41CDC11A-0CDE-403B-9E41-B93EDA9F0402}"/>
              </a:ext>
            </a:extLst>
          </p:cNvPr>
          <p:cNvCxnSpPr>
            <a:cxnSpLocks/>
          </p:cNvCxnSpPr>
          <p:nvPr/>
        </p:nvCxnSpPr>
        <p:spPr>
          <a:xfrm>
            <a:off x="595317" y="6338887"/>
            <a:ext cx="2837" cy="412687"/>
          </a:xfrm>
          <a:prstGeom prst="line">
            <a:avLst/>
          </a:prstGeom>
          <a:ln w="12700">
            <a:prstDash val="lgDash"/>
            <a:tailEnd type="arrow" w="lg" len="med"/>
          </a:ln>
        </p:spPr>
        <p:style>
          <a:lnRef idx="2">
            <a:schemeClr val="accent2"/>
          </a:lnRef>
          <a:fillRef idx="0">
            <a:schemeClr val="accent2"/>
          </a:fillRef>
          <a:effectRef idx="1">
            <a:schemeClr val="accent2"/>
          </a:effectRef>
          <a:fontRef idx="minor">
            <a:schemeClr val="tx1"/>
          </a:fontRef>
        </p:style>
      </p:cxnSp>
      <p:cxnSp>
        <p:nvCxnSpPr>
          <p:cNvPr id="42" name="Gerader Verbinder 41">
            <a:extLst>
              <a:ext uri="{FF2B5EF4-FFF2-40B4-BE49-F238E27FC236}">
                <a16:creationId xmlns:a16="http://schemas.microsoft.com/office/drawing/2014/main" id="{0EAA290A-17E4-48C1-A840-280EB66EBE5B}"/>
              </a:ext>
            </a:extLst>
          </p:cNvPr>
          <p:cNvCxnSpPr>
            <a:cxnSpLocks/>
          </p:cNvCxnSpPr>
          <p:nvPr/>
        </p:nvCxnSpPr>
        <p:spPr>
          <a:xfrm>
            <a:off x="595317" y="1908175"/>
            <a:ext cx="0" cy="4356099"/>
          </a:xfrm>
          <a:prstGeom prst="line">
            <a:avLst/>
          </a:prstGeom>
          <a:ln>
            <a:tailEnd type="none" w="lg" len="med"/>
          </a:ln>
        </p:spPr>
        <p:style>
          <a:lnRef idx="1">
            <a:schemeClr val="accent2"/>
          </a:lnRef>
          <a:fillRef idx="0">
            <a:schemeClr val="accent2"/>
          </a:fillRef>
          <a:effectRef idx="0">
            <a:schemeClr val="accent2"/>
          </a:effectRef>
          <a:fontRef idx="minor">
            <a:schemeClr val="tx1"/>
          </a:fontRef>
        </p:style>
      </p:cxnSp>
      <p:cxnSp>
        <p:nvCxnSpPr>
          <p:cNvPr id="43" name="Gerader Verbinder 42">
            <a:extLst>
              <a:ext uri="{FF2B5EF4-FFF2-40B4-BE49-F238E27FC236}">
                <a16:creationId xmlns:a16="http://schemas.microsoft.com/office/drawing/2014/main" id="{52BBEC2C-E1F2-440B-8303-3719F87D3D4D}"/>
              </a:ext>
            </a:extLst>
          </p:cNvPr>
          <p:cNvCxnSpPr>
            <a:cxnSpLocks/>
          </p:cNvCxnSpPr>
          <p:nvPr/>
        </p:nvCxnSpPr>
        <p:spPr>
          <a:xfrm>
            <a:off x="595317" y="1625152"/>
            <a:ext cx="0" cy="252000"/>
          </a:xfrm>
          <a:prstGeom prst="line">
            <a:avLst/>
          </a:prstGeom>
          <a:ln w="12700">
            <a:prstDash val="lgDash"/>
            <a:tailEnd type="none" w="med" len="sm"/>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160090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lIns="612000"/>
          <a:lstStyle/>
          <a:p>
            <a:r>
              <a:rPr lang="fr-FR" dirty="0"/>
              <a:t>Le processus de collaboration avec les communautés locales </a:t>
            </a:r>
            <a:r>
              <a:rPr lang="fr-FR" b="1" dirty="0"/>
              <a:t>et objectifs</a:t>
            </a:r>
          </a:p>
        </p:txBody>
      </p:sp>
      <p:sp>
        <p:nvSpPr>
          <p:cNvPr id="5" name="Textplatzhalter 4">
            <a:extLst>
              <a:ext uri="{FF2B5EF4-FFF2-40B4-BE49-F238E27FC236}">
                <a16:creationId xmlns:a16="http://schemas.microsoft.com/office/drawing/2014/main" id="{D5FEB554-DD32-45BE-8DE7-2B15EB4209F0}"/>
              </a:ext>
            </a:extLst>
          </p:cNvPr>
          <p:cNvSpPr>
            <a:spLocks noGrp="1"/>
          </p:cNvSpPr>
          <p:nvPr>
            <p:ph type="body" sz="quarter" idx="10"/>
          </p:nvPr>
        </p:nvSpPr>
        <p:spPr/>
        <p:txBody>
          <a:bodyPr/>
          <a:lstStyle/>
          <a:p>
            <a:r>
              <a:rPr lang="de-DE" dirty="0" err="1"/>
              <a:t>Phases</a:t>
            </a:r>
            <a:endParaRPr lang="de-DE" dirty="0"/>
          </a:p>
        </p:txBody>
      </p:sp>
      <p:sp>
        <p:nvSpPr>
          <p:cNvPr id="23" name="Inhaltsplatzhalter 11">
            <a:extLst>
              <a:ext uri="{FF2B5EF4-FFF2-40B4-BE49-F238E27FC236}">
                <a16:creationId xmlns:a16="http://schemas.microsoft.com/office/drawing/2014/main" id="{6EC8CF45-1869-4892-A7B5-3547DE32519F}"/>
              </a:ext>
            </a:extLst>
          </p:cNvPr>
          <p:cNvSpPr txBox="1">
            <a:spLocks/>
          </p:cNvSpPr>
          <p:nvPr/>
        </p:nvSpPr>
        <p:spPr>
          <a:xfrm>
            <a:off x="3555053" y="1238401"/>
            <a:ext cx="3454090" cy="296424"/>
          </a:xfrm>
          <a:prstGeom prst="rect">
            <a:avLst/>
          </a:prstGeom>
        </p:spPr>
        <p:txBody>
          <a:bodyPr vert="horz" lIns="0" tIns="0" rIns="0" bIns="0"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557213"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28688"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00163"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71638"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buNone/>
            </a:pPr>
            <a:r>
              <a:rPr lang="de-DE" b="1" dirty="0" err="1"/>
              <a:t>Objectifs</a:t>
            </a:r>
            <a:endParaRPr lang="de-DE" b="1" dirty="0"/>
          </a:p>
        </p:txBody>
      </p:sp>
      <p:sp>
        <p:nvSpPr>
          <p:cNvPr id="28" name="Textfeld 27">
            <a:extLst>
              <a:ext uri="{FF2B5EF4-FFF2-40B4-BE49-F238E27FC236}">
                <a16:creationId xmlns:a16="http://schemas.microsoft.com/office/drawing/2014/main" id="{8EA1D772-4C66-490B-BA5B-C1E85F031023}"/>
              </a:ext>
            </a:extLst>
          </p:cNvPr>
          <p:cNvSpPr txBox="1"/>
          <p:nvPr/>
        </p:nvSpPr>
        <p:spPr>
          <a:xfrm>
            <a:off x="2825752" y="1699309"/>
            <a:ext cx="7263398" cy="3480033"/>
          </a:xfrm>
          <a:prstGeom prst="rect">
            <a:avLst/>
          </a:prstGeom>
          <a:solidFill>
            <a:schemeClr val="bg1"/>
          </a:solidFill>
          <a:ln>
            <a:solidFill>
              <a:schemeClr val="tx2"/>
            </a:solidFill>
          </a:ln>
        </p:spPr>
        <p:txBody>
          <a:bodyPr wrap="square" lIns="720000" tIns="72000" rIns="108000" bIns="108000" anchor="t">
            <a:spAutoFit/>
          </a:bodyPr>
          <a:lstStyle/>
          <a:p>
            <a:pPr marL="216000" indent="-216000">
              <a:lnSpc>
                <a:spcPts val="1800"/>
              </a:lnSpc>
              <a:spcAft>
                <a:spcPts val="300"/>
              </a:spcAft>
              <a:buFont typeface="+mj-lt"/>
              <a:buAutoNum type="romanUcPeriod"/>
            </a:pP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Échanges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sur</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la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valeur</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des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ressources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et des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connaissances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traditionnelles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associées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l’importance</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du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contrôle</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de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l’accès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aux</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ressources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et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aux</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connaissances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traditionnelles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associées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le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partage</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des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avantages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les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principes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clés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de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l’APA</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marL="216000" indent="-216000">
              <a:lnSpc>
                <a:spcPts val="1800"/>
              </a:lnSpc>
              <a:spcAft>
                <a:spcPts val="300"/>
              </a:spcAft>
              <a:buFont typeface="+mj-lt"/>
              <a:buAutoNum type="romanUcPeriod"/>
            </a:pP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Présentation</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du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contexte</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600" kern="100" dirty="0">
                <a:solidFill>
                  <a:srgbClr val="000000"/>
                </a:solidFill>
                <a:latin typeface="Calibri" panose="020F0502020204030204" pitchFamily="34" charset="0"/>
                <a:ea typeface="Calibri" panose="020F0502020204030204" pitchFamily="34" charset="0"/>
                <a:cs typeface="Calibri" panose="020F0502020204030204" pitchFamily="34" charset="0"/>
              </a:rPr>
              <a:t>national</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sur</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l’APA</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et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sa</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procédure</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marL="216000" indent="-216000">
              <a:lnSpc>
                <a:spcPts val="1800"/>
              </a:lnSpc>
              <a:spcAft>
                <a:spcPts val="300"/>
              </a:spcAft>
              <a:buFont typeface="+mj-lt"/>
              <a:buAutoNum type="romanUcPeriod"/>
            </a:pP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Simulation des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étapes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d’APA</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à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niveau</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local</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accès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CPCC et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négociation</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des CCCA), </a:t>
            </a:r>
          </a:p>
          <a:p>
            <a:pPr marL="216000" indent="-216000">
              <a:lnSpc>
                <a:spcPts val="1800"/>
              </a:lnSpc>
              <a:spcAft>
                <a:spcPts val="300"/>
              </a:spcAft>
              <a:buFont typeface="+mj-lt"/>
              <a:buAutoNum type="romanUcPeriod"/>
            </a:pP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Mapping de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ressources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connaissances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acteurs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marL="216000" indent="-216000">
              <a:lnSpc>
                <a:spcPts val="1800"/>
              </a:lnSpc>
              <a:spcAft>
                <a:spcPts val="300"/>
              </a:spcAft>
              <a:buFont typeface="+mj-lt"/>
              <a:buAutoNum type="romanUcPeriod"/>
            </a:pP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Reflexions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sur</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les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opportunités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et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défis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dans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la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conservation</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et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utilisation</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durable des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ressources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marL="216000" indent="-216000">
              <a:lnSpc>
                <a:spcPts val="1800"/>
              </a:lnSpc>
              <a:spcAft>
                <a:spcPts val="300"/>
              </a:spcAft>
              <a:buFont typeface="+mj-lt"/>
              <a:buAutoNum type="romanUcPeriod"/>
            </a:pP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Diagnostiique</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sur</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la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relation</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avec</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les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autres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acteurs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marL="216000" indent="-216000">
              <a:lnSpc>
                <a:spcPts val="1800"/>
              </a:lnSpc>
              <a:spcAft>
                <a:spcPts val="300"/>
              </a:spcAft>
              <a:buFont typeface="+mj-lt"/>
              <a:buAutoNum type="romanUcPeriod"/>
            </a:pP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Réflexion</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sur</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les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perspectives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les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attentes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et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les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recommendations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des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participants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par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rapport</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à la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mise</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en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oeuvre</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de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l’APA</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marL="216000" indent="-216000">
              <a:lnSpc>
                <a:spcPts val="1800"/>
              </a:lnSpc>
              <a:spcAft>
                <a:spcPts val="300"/>
              </a:spcAft>
              <a:buFont typeface="+mj-lt"/>
              <a:buAutoNum type="romanUcPeriod"/>
            </a:pP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Choix</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des plantes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priorisées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marL="216000" indent="-216000">
              <a:lnSpc>
                <a:spcPts val="1800"/>
              </a:lnSpc>
              <a:spcAft>
                <a:spcPts val="300"/>
              </a:spcAft>
              <a:buFont typeface="+mj-lt"/>
              <a:buAutoNum type="romanUcPeriod"/>
            </a:pP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Choix</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des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participantes</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au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partenariat</a:t>
            </a:r>
            <a:r>
              <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multipartite</a:t>
            </a:r>
            <a:endParaRPr lang="de-DE" sz="14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9" name="Textfeld 28">
            <a:extLst>
              <a:ext uri="{FF2B5EF4-FFF2-40B4-BE49-F238E27FC236}">
                <a16:creationId xmlns:a16="http://schemas.microsoft.com/office/drawing/2014/main" id="{A977ED51-E01F-4E7F-924E-CEB07704B9A8}"/>
              </a:ext>
            </a:extLst>
          </p:cNvPr>
          <p:cNvSpPr txBox="1"/>
          <p:nvPr/>
        </p:nvSpPr>
        <p:spPr>
          <a:xfrm>
            <a:off x="684000" y="1692275"/>
            <a:ext cx="2520000" cy="801552"/>
          </a:xfrm>
          <a:prstGeom prst="rect">
            <a:avLst/>
          </a:prstGeom>
          <a:solidFill>
            <a:schemeClr val="accent5"/>
          </a:solidFill>
          <a:ln w="28575">
            <a:noFill/>
          </a:ln>
        </p:spPr>
        <p:txBody>
          <a:bodyPr wrap="square" lIns="108000" tIns="36000" rIns="108000" bIns="72000">
            <a:spAutoFit/>
          </a:bodyPr>
          <a:lstStyle/>
          <a:p>
            <a:pPr>
              <a:lnSpc>
                <a:spcPts val="1800"/>
              </a:lnSpc>
              <a:spcBef>
                <a:spcPts val="1579"/>
              </a:spcBef>
              <a:spcAft>
                <a:spcPts val="351"/>
              </a:spcAft>
            </a:pPr>
            <a:r>
              <a:rPr lang="fr-FR" sz="1400" kern="100" spc="-10" dirty="0">
                <a:solidFill>
                  <a:srgbClr val="2F5496"/>
                </a:solidFill>
                <a:latin typeface="Calibri" panose="020F0502020204030204" pitchFamily="34" charset="0"/>
                <a:ea typeface="Calibri" panose="020F0502020204030204" pitchFamily="34" charset="0"/>
                <a:cs typeface="Calibri" panose="020F0502020204030204" pitchFamily="34" charset="0"/>
              </a:rPr>
              <a:t>Atelier régional de formation </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des représentants de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commu-nautés</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locales sur l’ APA</a:t>
            </a:r>
            <a:endParaRPr lang="de-DE" sz="1400" kern="10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3" name="Gerader Verbinder 32">
            <a:extLst>
              <a:ext uri="{FF2B5EF4-FFF2-40B4-BE49-F238E27FC236}">
                <a16:creationId xmlns:a16="http://schemas.microsoft.com/office/drawing/2014/main" id="{7AB75A01-0CB9-4CA6-8016-7C0B82122680}"/>
              </a:ext>
            </a:extLst>
          </p:cNvPr>
          <p:cNvCxnSpPr>
            <a:cxnSpLocks/>
          </p:cNvCxnSpPr>
          <p:nvPr/>
        </p:nvCxnSpPr>
        <p:spPr>
          <a:xfrm>
            <a:off x="595317" y="6338887"/>
            <a:ext cx="2837" cy="412687"/>
          </a:xfrm>
          <a:prstGeom prst="line">
            <a:avLst/>
          </a:prstGeom>
          <a:ln w="12700">
            <a:prstDash val="lgDash"/>
            <a:tailEnd type="arrow" w="lg" len="med"/>
          </a:ln>
        </p:spPr>
        <p:style>
          <a:lnRef idx="2">
            <a:schemeClr val="accent2"/>
          </a:lnRef>
          <a:fillRef idx="0">
            <a:schemeClr val="accent2"/>
          </a:fillRef>
          <a:effectRef idx="1">
            <a:schemeClr val="accent2"/>
          </a:effectRef>
          <a:fontRef idx="minor">
            <a:schemeClr val="tx1"/>
          </a:fontRef>
        </p:style>
      </p:cxnSp>
      <p:cxnSp>
        <p:nvCxnSpPr>
          <p:cNvPr id="34" name="Gerader Verbinder 33">
            <a:extLst>
              <a:ext uri="{FF2B5EF4-FFF2-40B4-BE49-F238E27FC236}">
                <a16:creationId xmlns:a16="http://schemas.microsoft.com/office/drawing/2014/main" id="{CBC6B1DC-FF3C-45E7-90E1-524C371532B3}"/>
              </a:ext>
            </a:extLst>
          </p:cNvPr>
          <p:cNvCxnSpPr>
            <a:cxnSpLocks/>
          </p:cNvCxnSpPr>
          <p:nvPr/>
        </p:nvCxnSpPr>
        <p:spPr>
          <a:xfrm>
            <a:off x="595317" y="1908175"/>
            <a:ext cx="0" cy="4356099"/>
          </a:xfrm>
          <a:prstGeom prst="line">
            <a:avLst/>
          </a:prstGeom>
          <a:ln>
            <a:tailEnd type="none" w="lg" len="med"/>
          </a:ln>
        </p:spPr>
        <p:style>
          <a:lnRef idx="1">
            <a:schemeClr val="accent2"/>
          </a:lnRef>
          <a:fillRef idx="0">
            <a:schemeClr val="accent2"/>
          </a:fillRef>
          <a:effectRef idx="0">
            <a:schemeClr val="accent2"/>
          </a:effectRef>
          <a:fontRef idx="minor">
            <a:schemeClr val="tx1"/>
          </a:fontRef>
        </p:style>
      </p:cxnSp>
      <p:cxnSp>
        <p:nvCxnSpPr>
          <p:cNvPr id="35" name="Gerader Verbinder 34">
            <a:extLst>
              <a:ext uri="{FF2B5EF4-FFF2-40B4-BE49-F238E27FC236}">
                <a16:creationId xmlns:a16="http://schemas.microsoft.com/office/drawing/2014/main" id="{B7D72244-B2DD-4031-9B5B-53B92524B45B}"/>
              </a:ext>
            </a:extLst>
          </p:cNvPr>
          <p:cNvCxnSpPr>
            <a:cxnSpLocks/>
          </p:cNvCxnSpPr>
          <p:nvPr/>
        </p:nvCxnSpPr>
        <p:spPr>
          <a:xfrm>
            <a:off x="595317" y="1625152"/>
            <a:ext cx="0" cy="252000"/>
          </a:xfrm>
          <a:prstGeom prst="line">
            <a:avLst/>
          </a:prstGeom>
          <a:ln w="12700">
            <a:prstDash val="lgDash"/>
            <a:tailEnd type="none" w="med" len="sm"/>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26276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lIns="612000"/>
          <a:lstStyle/>
          <a:p>
            <a:r>
              <a:rPr lang="fr-FR" dirty="0"/>
              <a:t>Le processus de collaboration avec les communautés locales </a:t>
            </a:r>
            <a:r>
              <a:rPr lang="fr-FR" b="1" dirty="0"/>
              <a:t>et objectifs</a:t>
            </a:r>
          </a:p>
        </p:txBody>
      </p:sp>
      <p:sp>
        <p:nvSpPr>
          <p:cNvPr id="5" name="Textplatzhalter 4">
            <a:extLst>
              <a:ext uri="{FF2B5EF4-FFF2-40B4-BE49-F238E27FC236}">
                <a16:creationId xmlns:a16="http://schemas.microsoft.com/office/drawing/2014/main" id="{D5FEB554-DD32-45BE-8DE7-2B15EB4209F0}"/>
              </a:ext>
            </a:extLst>
          </p:cNvPr>
          <p:cNvSpPr>
            <a:spLocks noGrp="1"/>
          </p:cNvSpPr>
          <p:nvPr>
            <p:ph type="body" sz="quarter" idx="10"/>
          </p:nvPr>
        </p:nvSpPr>
        <p:spPr/>
        <p:txBody>
          <a:bodyPr/>
          <a:lstStyle/>
          <a:p>
            <a:r>
              <a:rPr lang="de-DE" dirty="0" err="1"/>
              <a:t>Phases</a:t>
            </a:r>
            <a:endParaRPr lang="de-DE" dirty="0"/>
          </a:p>
        </p:txBody>
      </p:sp>
      <p:sp>
        <p:nvSpPr>
          <p:cNvPr id="23" name="Inhaltsplatzhalter 11">
            <a:extLst>
              <a:ext uri="{FF2B5EF4-FFF2-40B4-BE49-F238E27FC236}">
                <a16:creationId xmlns:a16="http://schemas.microsoft.com/office/drawing/2014/main" id="{6EC8CF45-1869-4892-A7B5-3547DE32519F}"/>
              </a:ext>
            </a:extLst>
          </p:cNvPr>
          <p:cNvSpPr txBox="1">
            <a:spLocks/>
          </p:cNvSpPr>
          <p:nvPr/>
        </p:nvSpPr>
        <p:spPr>
          <a:xfrm>
            <a:off x="3555053" y="1238401"/>
            <a:ext cx="3454090" cy="296424"/>
          </a:xfrm>
          <a:prstGeom prst="rect">
            <a:avLst/>
          </a:prstGeom>
        </p:spPr>
        <p:txBody>
          <a:bodyPr vert="horz" lIns="0" tIns="0" rIns="0" bIns="0"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557213"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28688"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00163"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71638"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buNone/>
            </a:pPr>
            <a:r>
              <a:rPr lang="de-DE" b="1" dirty="0" err="1"/>
              <a:t>Objectifs</a:t>
            </a:r>
            <a:endParaRPr lang="de-DE" b="1" dirty="0"/>
          </a:p>
        </p:txBody>
      </p:sp>
      <p:sp>
        <p:nvSpPr>
          <p:cNvPr id="16" name="Textfeld 15">
            <a:extLst>
              <a:ext uri="{FF2B5EF4-FFF2-40B4-BE49-F238E27FC236}">
                <a16:creationId xmlns:a16="http://schemas.microsoft.com/office/drawing/2014/main" id="{CDB6B780-517C-4668-9233-8D89EE564F31}"/>
              </a:ext>
            </a:extLst>
          </p:cNvPr>
          <p:cNvSpPr txBox="1"/>
          <p:nvPr/>
        </p:nvSpPr>
        <p:spPr>
          <a:xfrm>
            <a:off x="2825586" y="1708834"/>
            <a:ext cx="7263398" cy="1599143"/>
          </a:xfrm>
          <a:prstGeom prst="rect">
            <a:avLst/>
          </a:prstGeom>
          <a:solidFill>
            <a:schemeClr val="bg1"/>
          </a:solidFill>
          <a:ln>
            <a:solidFill>
              <a:schemeClr val="tx2"/>
            </a:solidFill>
          </a:ln>
        </p:spPr>
        <p:txBody>
          <a:bodyPr wrap="square" lIns="720000" tIns="36000" rIns="108000" bIns="72000" anchor="t">
            <a:spAutoFit/>
          </a:bodyPr>
          <a:lstStyle/>
          <a:p>
            <a:pPr marL="216000" indent="-216000">
              <a:lnSpc>
                <a:spcPts val="1800"/>
              </a:lnSpc>
              <a:spcAft>
                <a:spcPts val="300"/>
              </a:spcAft>
              <a:buFont typeface="+mj-lt"/>
              <a:buAutoNum type="alphaLcParenR"/>
            </a:pP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Identification</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des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associations</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existantes</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marL="216000" indent="-216000">
              <a:lnSpc>
                <a:spcPts val="1800"/>
              </a:lnSpc>
              <a:spcAft>
                <a:spcPts val="300"/>
              </a:spcAft>
              <a:buFont typeface="+mj-lt"/>
              <a:buAutoNum type="alphaLcParenR"/>
            </a:pP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Réunion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avec</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les</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autorités</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administratives et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directeurs</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régionaux</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des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trois</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ministères</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afin</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d’adhésion</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et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soutien</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marL="216000" indent="-216000">
              <a:lnSpc>
                <a:spcPts val="1800"/>
              </a:lnSpc>
              <a:spcAft>
                <a:spcPts val="300"/>
              </a:spcAft>
              <a:buFont typeface="+mj-lt"/>
              <a:buAutoNum type="alphaLcParenR"/>
            </a:pP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Atelier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avec</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des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naturothérapeutes</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afin</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de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créer</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des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associations</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marL="216000" indent="-216000">
              <a:lnSpc>
                <a:spcPts val="1800"/>
              </a:lnSpc>
              <a:spcAft>
                <a:spcPts val="300"/>
              </a:spcAft>
              <a:buFont typeface="+mj-lt"/>
              <a:buAutoNum type="alphaLcParenR"/>
            </a:pP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Discussions</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sur</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la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création</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d’associations</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dans</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les</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communautés</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locales</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avec</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les</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structures</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décisionnelles</a:t>
            </a:r>
            <a:endPar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Textfeld 16">
            <a:extLst>
              <a:ext uri="{FF2B5EF4-FFF2-40B4-BE49-F238E27FC236}">
                <a16:creationId xmlns:a16="http://schemas.microsoft.com/office/drawing/2014/main" id="{071B5BD8-0719-464D-9794-ADB68A4DDBE2}"/>
              </a:ext>
            </a:extLst>
          </p:cNvPr>
          <p:cNvSpPr txBox="1"/>
          <p:nvPr/>
        </p:nvSpPr>
        <p:spPr>
          <a:xfrm>
            <a:off x="684000" y="1692000"/>
            <a:ext cx="2520000" cy="570720"/>
          </a:xfrm>
          <a:prstGeom prst="rect">
            <a:avLst/>
          </a:prstGeom>
          <a:solidFill>
            <a:schemeClr val="accent5"/>
          </a:solidFill>
          <a:ln w="28575">
            <a:noFill/>
          </a:ln>
        </p:spPr>
        <p:txBody>
          <a:bodyPr wrap="square" lIns="108000" tIns="36000" rIns="108000" bIns="72000">
            <a:spAutoFit/>
          </a:bodyPr>
          <a:lstStyle/>
          <a:p>
            <a:pPr>
              <a:lnSpc>
                <a:spcPts val="1800"/>
              </a:lnSpc>
              <a:spcBef>
                <a:spcPts val="1579"/>
              </a:spcBef>
              <a:spcAft>
                <a:spcPts val="351"/>
              </a:spcAft>
            </a:pP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Création d’associations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commu-nautaires</a:t>
            </a:r>
            <a:endParaRPr lang="de-DE" sz="1400" kern="10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sp>
        <p:nvSpPr>
          <p:cNvPr id="21" name="Textfeld 20">
            <a:extLst>
              <a:ext uri="{FF2B5EF4-FFF2-40B4-BE49-F238E27FC236}">
                <a16:creationId xmlns:a16="http://schemas.microsoft.com/office/drawing/2014/main" id="{D1FA35F3-DD2C-4CD9-9B5E-F61D1C7B3D9C}"/>
              </a:ext>
            </a:extLst>
          </p:cNvPr>
          <p:cNvSpPr txBox="1"/>
          <p:nvPr/>
        </p:nvSpPr>
        <p:spPr>
          <a:xfrm>
            <a:off x="2825586" y="3489020"/>
            <a:ext cx="7263398" cy="1105200"/>
          </a:xfrm>
          <a:prstGeom prst="rect">
            <a:avLst/>
          </a:prstGeom>
          <a:solidFill>
            <a:schemeClr val="bg1"/>
          </a:solidFill>
          <a:ln>
            <a:solidFill>
              <a:schemeClr val="tx2"/>
            </a:solidFill>
          </a:ln>
        </p:spPr>
        <p:txBody>
          <a:bodyPr wrap="square" lIns="720000" tIns="36000" rIns="108000" bIns="72000" anchor="t">
            <a:noAutofit/>
          </a:bodyPr>
          <a:lstStyle/>
          <a:p>
            <a:pPr marL="216000" indent="-216000">
              <a:lnSpc>
                <a:spcPts val="1800"/>
              </a:lnSpc>
              <a:spcAft>
                <a:spcPts val="300"/>
              </a:spcAft>
            </a:pP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Sélection</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des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membres</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participants</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par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les</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structures</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locales</a:t>
            </a:r>
            <a:endPar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Textfeld 23">
            <a:extLst>
              <a:ext uri="{FF2B5EF4-FFF2-40B4-BE49-F238E27FC236}">
                <a16:creationId xmlns:a16="http://schemas.microsoft.com/office/drawing/2014/main" id="{EAC44E7C-89C5-4D49-BE6B-452EFFD8AB1F}"/>
              </a:ext>
            </a:extLst>
          </p:cNvPr>
          <p:cNvSpPr txBox="1"/>
          <p:nvPr/>
        </p:nvSpPr>
        <p:spPr>
          <a:xfrm>
            <a:off x="684000" y="3481986"/>
            <a:ext cx="2520000" cy="1022062"/>
          </a:xfrm>
          <a:prstGeom prst="rect">
            <a:avLst/>
          </a:prstGeom>
          <a:solidFill>
            <a:schemeClr val="accent5"/>
          </a:solidFill>
          <a:ln w="28575">
            <a:noFill/>
          </a:ln>
        </p:spPr>
        <p:txBody>
          <a:bodyPr wrap="square" lIns="108000" tIns="36000" rIns="108000" bIns="72000">
            <a:spAutoFit/>
          </a:bodyPr>
          <a:lstStyle/>
          <a:p>
            <a:pPr>
              <a:lnSpc>
                <a:spcPts val="1800"/>
              </a:lnSpc>
              <a:spcBef>
                <a:spcPts val="1579"/>
              </a:spcBef>
              <a:spcAft>
                <a:spcPts val="351"/>
              </a:spcAft>
            </a:pP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Intégration de représentants des associations à un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partena-riat</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multipartite (chercheurs, PME, gouvernement)</a:t>
            </a:r>
            <a:endParaRPr lang="de-DE" sz="1400" kern="10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Gerader Verbinder 25">
            <a:extLst>
              <a:ext uri="{FF2B5EF4-FFF2-40B4-BE49-F238E27FC236}">
                <a16:creationId xmlns:a16="http://schemas.microsoft.com/office/drawing/2014/main" id="{E9252F36-7EC1-4BE4-9597-F33B52DF3E9B}"/>
              </a:ext>
            </a:extLst>
          </p:cNvPr>
          <p:cNvCxnSpPr>
            <a:cxnSpLocks/>
          </p:cNvCxnSpPr>
          <p:nvPr/>
        </p:nvCxnSpPr>
        <p:spPr>
          <a:xfrm>
            <a:off x="595317" y="1908175"/>
            <a:ext cx="0" cy="2659477"/>
          </a:xfrm>
          <a:prstGeom prst="line">
            <a:avLst/>
          </a:prstGeom>
          <a:ln>
            <a:tailEnd type="none" w="lg" len="med"/>
          </a:ln>
        </p:spPr>
        <p:style>
          <a:lnRef idx="1">
            <a:schemeClr val="accent2"/>
          </a:lnRef>
          <a:fillRef idx="0">
            <a:schemeClr val="accent2"/>
          </a:fillRef>
          <a:effectRef idx="0">
            <a:schemeClr val="accent2"/>
          </a:effectRef>
          <a:fontRef idx="minor">
            <a:schemeClr val="tx1"/>
          </a:fontRef>
        </p:style>
      </p:cxnSp>
      <p:cxnSp>
        <p:nvCxnSpPr>
          <p:cNvPr id="27" name="Gerader Verbinder 26">
            <a:extLst>
              <a:ext uri="{FF2B5EF4-FFF2-40B4-BE49-F238E27FC236}">
                <a16:creationId xmlns:a16="http://schemas.microsoft.com/office/drawing/2014/main" id="{E9FB3E67-F6F2-4258-8EB0-8E689B008E38}"/>
              </a:ext>
            </a:extLst>
          </p:cNvPr>
          <p:cNvCxnSpPr>
            <a:cxnSpLocks/>
          </p:cNvCxnSpPr>
          <p:nvPr/>
        </p:nvCxnSpPr>
        <p:spPr>
          <a:xfrm>
            <a:off x="595317" y="1625152"/>
            <a:ext cx="0" cy="252000"/>
          </a:xfrm>
          <a:prstGeom prst="line">
            <a:avLst/>
          </a:prstGeom>
          <a:ln w="12700">
            <a:prstDash val="lgDash"/>
            <a:tailEnd type="none" w="med" len="sm"/>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178662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5EC08E80-DE65-4BC9-8012-4BFDE1BFDD4D}"/>
              </a:ext>
            </a:extLst>
          </p:cNvPr>
          <p:cNvSpPr txBox="1"/>
          <p:nvPr/>
        </p:nvSpPr>
        <p:spPr>
          <a:xfrm>
            <a:off x="2643152" y="1625152"/>
            <a:ext cx="7261222" cy="5223323"/>
          </a:xfrm>
          <a:prstGeom prst="rect">
            <a:avLst/>
          </a:prstGeom>
          <a:solidFill>
            <a:schemeClr val="bg1"/>
          </a:solidFill>
          <a:ln w="6350">
            <a:solidFill>
              <a:schemeClr val="tx2"/>
            </a:solidFill>
          </a:ln>
        </p:spPr>
        <p:txBody>
          <a:bodyPr wrap="square" lIns="900000" tIns="72000" rIns="72000" bIns="77712" anchor="t">
            <a:noAutofit/>
          </a:bodyPr>
          <a:lstStyle/>
          <a:p>
            <a:pPr>
              <a:lnSpc>
                <a:spcPts val="1800"/>
              </a:lnSpc>
              <a:spcAft>
                <a:spcPts val="600"/>
              </a:spcAft>
            </a:pPr>
            <a:r>
              <a:rPr lang="fr-FR" sz="1400" b="1" dirty="0">
                <a:solidFill>
                  <a:schemeClr val="accent3"/>
                </a:solidFill>
                <a:latin typeface="Calibri" panose="020F0502020204030204" pitchFamily="34" charset="0"/>
                <a:ea typeface="Calibri" panose="020F0502020204030204" pitchFamily="34" charset="0"/>
                <a:cs typeface="Calibri" panose="020F0502020204030204" pitchFamily="34" charset="0"/>
              </a:rPr>
              <a:t>①</a:t>
            </a:r>
            <a:r>
              <a:rPr lang="fr-FR" sz="140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Analyse CAP-PAC pour préparer le processus</a:t>
            </a:r>
          </a:p>
        </p:txBody>
      </p:sp>
      <p:sp>
        <p:nvSpPr>
          <p:cNvPr id="17" name="Textfeld 16">
            <a:extLst>
              <a:ext uri="{FF2B5EF4-FFF2-40B4-BE49-F238E27FC236}">
                <a16:creationId xmlns:a16="http://schemas.microsoft.com/office/drawing/2014/main" id="{93CD3CEF-9C49-4233-8CEE-25FDFC1FBAAF}"/>
              </a:ext>
            </a:extLst>
          </p:cNvPr>
          <p:cNvSpPr txBox="1"/>
          <p:nvPr/>
        </p:nvSpPr>
        <p:spPr>
          <a:xfrm>
            <a:off x="2825750" y="2005297"/>
            <a:ext cx="7261222" cy="638965"/>
          </a:xfrm>
          <a:prstGeom prst="rect">
            <a:avLst/>
          </a:prstGeom>
          <a:solidFill>
            <a:schemeClr val="bg1"/>
          </a:solidFill>
          <a:ln w="9525">
            <a:solidFill>
              <a:schemeClr val="tx2"/>
            </a:solidFill>
          </a:ln>
        </p:spPr>
        <p:txBody>
          <a:bodyPr wrap="square" lIns="720000" tIns="72000" rIns="108000" bIns="108000" anchor="t">
            <a:noAutofit/>
          </a:bodyPr>
          <a:lstStyle/>
          <a:p>
            <a:pPr>
              <a:lnSpc>
                <a:spcPts val="1800"/>
              </a:lnSpc>
              <a:spcAft>
                <a:spcPts val="600"/>
              </a:spcAft>
            </a:pPr>
            <a:r>
              <a:rPr lang="fr-FR" sz="1400" b="1" dirty="0">
                <a:solidFill>
                  <a:schemeClr val="accent3"/>
                </a:solidFill>
                <a:latin typeface="Calibri" panose="020F0502020204030204" pitchFamily="34" charset="0"/>
                <a:ea typeface="Calibri" panose="020F0502020204030204" pitchFamily="34" charset="0"/>
                <a:cs typeface="Calibri" panose="020F0502020204030204" pitchFamily="34" charset="0"/>
              </a:rPr>
              <a:t>②</a:t>
            </a: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FR"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Factsheet</a:t>
            </a: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 sur l’APA en Côte d’Ivoire, </a:t>
            </a:r>
            <a:r>
              <a:rPr lang="fr-FR" sz="1400" b="1" dirty="0">
                <a:solidFill>
                  <a:schemeClr val="accent3"/>
                </a:solidFill>
                <a:latin typeface="Calibri" panose="020F0502020204030204" pitchFamily="34" charset="0"/>
                <a:ea typeface="Calibri" panose="020F0502020204030204" pitchFamily="34" charset="0"/>
                <a:cs typeface="Calibri" panose="020F0502020204030204" pitchFamily="34" charset="0"/>
              </a:rPr>
              <a:t>③</a:t>
            </a: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 Vidéo APA simplement expliqué et présentation sur le projet GIZ et l’APA</a:t>
            </a:r>
          </a:p>
        </p:txBody>
      </p:sp>
      <p:sp>
        <p:nvSpPr>
          <p:cNvPr id="22" name="Textfeld 21">
            <a:extLst>
              <a:ext uri="{FF2B5EF4-FFF2-40B4-BE49-F238E27FC236}">
                <a16:creationId xmlns:a16="http://schemas.microsoft.com/office/drawing/2014/main" id="{0BDE7339-FF83-48F1-9F5B-C951255A9853}"/>
              </a:ext>
            </a:extLst>
          </p:cNvPr>
          <p:cNvSpPr txBox="1"/>
          <p:nvPr/>
        </p:nvSpPr>
        <p:spPr>
          <a:xfrm>
            <a:off x="2825750" y="2813280"/>
            <a:ext cx="7261222" cy="1325597"/>
          </a:xfrm>
          <a:prstGeom prst="rect">
            <a:avLst/>
          </a:prstGeom>
          <a:solidFill>
            <a:schemeClr val="bg1"/>
          </a:solidFill>
          <a:ln w="9525">
            <a:solidFill>
              <a:schemeClr val="tx2"/>
            </a:solidFill>
          </a:ln>
        </p:spPr>
        <p:txBody>
          <a:bodyPr wrap="square" lIns="720000" tIns="72000" rIns="108000" bIns="108000" anchor="t">
            <a:spAutoFit/>
          </a:bodyPr>
          <a:lstStyle/>
          <a:p>
            <a:pPr>
              <a:lnSpc>
                <a:spcPts val="1800"/>
              </a:lnSpc>
              <a:spcAft>
                <a:spcPts val="600"/>
              </a:spcAft>
            </a:pPr>
            <a:r>
              <a:rPr lang="fr-FR" sz="1400" b="1" dirty="0">
                <a:solidFill>
                  <a:schemeClr val="accent3"/>
                </a:solidFill>
                <a:latin typeface="Calibri" panose="020F0502020204030204" pitchFamily="34" charset="0"/>
                <a:ea typeface="Calibri" panose="020F0502020204030204" pitchFamily="34" charset="0"/>
                <a:cs typeface="Calibri" panose="020F0502020204030204" pitchFamily="34" charset="0"/>
              </a:rPr>
              <a:t>④</a:t>
            </a:r>
            <a:r>
              <a:rPr lang="fr-FR" sz="140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Cartes illustrées, </a:t>
            </a:r>
            <a:r>
              <a:rPr lang="fr-FR" sz="1400" b="1" dirty="0">
                <a:solidFill>
                  <a:schemeClr val="accent3"/>
                </a:solidFill>
                <a:latin typeface="Calibri" panose="020F0502020204030204" pitchFamily="34" charset="0"/>
                <a:ea typeface="Calibri" panose="020F0502020204030204" pitchFamily="34" charset="0"/>
                <a:cs typeface="Calibri" panose="020F0502020204030204" pitchFamily="34" charset="0"/>
              </a:rPr>
              <a:t>③</a:t>
            </a:r>
            <a:r>
              <a:rPr lang="fr-FR" sz="140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Vidéo APA simplement expliqué et présentation sur l’APA et le rôle des communautés locales et travaux des groupes pour réfléchir sur la contribution des communautés locales au processus APA (expériences avec d’autres acteurs, rôles des communautés dans l’APA, CPCC et CCCA), </a:t>
            </a:r>
            <a:r>
              <a:rPr lang="fr-FR" sz="1400" b="1" dirty="0">
                <a:solidFill>
                  <a:schemeClr val="accent3"/>
                </a:solidFill>
                <a:latin typeface="Calibri" panose="020F0502020204030204" pitchFamily="34" charset="0"/>
                <a:ea typeface="Calibri" panose="020F0502020204030204" pitchFamily="34" charset="0"/>
                <a:cs typeface="Calibri" panose="020F0502020204030204" pitchFamily="34" charset="0"/>
              </a:rPr>
              <a:t>①</a:t>
            </a:r>
            <a:r>
              <a:rPr lang="fr-FR" sz="140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Intégration d’analyse CAP-PAC après l’atelier et en préparation à la suite</a:t>
            </a:r>
          </a:p>
        </p:txBody>
      </p:sp>
      <p:sp>
        <p:nvSpPr>
          <p:cNvPr id="26" name="Textfeld 25">
            <a:extLst>
              <a:ext uri="{FF2B5EF4-FFF2-40B4-BE49-F238E27FC236}">
                <a16:creationId xmlns:a16="http://schemas.microsoft.com/office/drawing/2014/main" id="{BB0A7AA3-43AC-4836-8C56-2948F8908E8D}"/>
              </a:ext>
            </a:extLst>
          </p:cNvPr>
          <p:cNvSpPr txBox="1"/>
          <p:nvPr/>
        </p:nvSpPr>
        <p:spPr>
          <a:xfrm>
            <a:off x="2825750" y="4319906"/>
            <a:ext cx="7261222" cy="1116000"/>
          </a:xfrm>
          <a:prstGeom prst="rect">
            <a:avLst/>
          </a:prstGeom>
          <a:solidFill>
            <a:schemeClr val="bg1"/>
          </a:solidFill>
          <a:ln w="9525">
            <a:solidFill>
              <a:schemeClr val="tx2"/>
            </a:solidFill>
          </a:ln>
        </p:spPr>
        <p:txBody>
          <a:bodyPr wrap="square" lIns="720000" tIns="72000" rIns="108000" bIns="108000" anchor="t">
            <a:noAutofit/>
          </a:bodyPr>
          <a:lstStyle/>
          <a:p>
            <a:pPr>
              <a:lnSpc>
                <a:spcPts val="1800"/>
              </a:lnSpc>
              <a:spcAft>
                <a:spcPts val="600"/>
              </a:spcAft>
            </a:pPr>
            <a:r>
              <a:rPr lang="fr-FR" sz="1400" b="1" dirty="0">
                <a:solidFill>
                  <a:schemeClr val="accent3"/>
                </a:solidFill>
                <a:latin typeface="Calibri" panose="020F0502020204030204" pitchFamily="34" charset="0"/>
                <a:ea typeface="Calibri" panose="020F0502020204030204" pitchFamily="34" charset="0"/>
                <a:cs typeface="Calibri" panose="020F0502020204030204" pitchFamily="34" charset="0"/>
              </a:rPr>
              <a:t>④</a:t>
            </a: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 Cartes illustrées,</a:t>
            </a:r>
            <a:r>
              <a:rPr lang="fr-FR" sz="140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fr-FR" sz="1400" b="1" dirty="0">
                <a:solidFill>
                  <a:schemeClr val="accent3"/>
                </a:solidFill>
                <a:latin typeface="Calibri" panose="020F0502020204030204" pitchFamily="34" charset="0"/>
                <a:ea typeface="Calibri" panose="020F0502020204030204" pitchFamily="34" charset="0"/>
                <a:cs typeface="Calibri" panose="020F0502020204030204" pitchFamily="34" charset="0"/>
              </a:rPr>
              <a:t>③</a:t>
            </a: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 Vidéo APA simplement expliqué et présentation sur l’APA en </a:t>
            </a:r>
            <a:b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Côte d’Ivoire</a:t>
            </a:r>
          </a:p>
        </p:txBody>
      </p:sp>
      <p:sp>
        <p:nvSpPr>
          <p:cNvPr id="4" name="Textfeld 3">
            <a:extLst>
              <a:ext uri="{FF2B5EF4-FFF2-40B4-BE49-F238E27FC236}">
                <a16:creationId xmlns:a16="http://schemas.microsoft.com/office/drawing/2014/main" id="{BFC05355-94C0-42ED-BDFD-2FCCC0B13588}"/>
              </a:ext>
            </a:extLst>
          </p:cNvPr>
          <p:cNvSpPr txBox="1"/>
          <p:nvPr/>
        </p:nvSpPr>
        <p:spPr>
          <a:xfrm>
            <a:off x="684000" y="1999050"/>
            <a:ext cx="2520000" cy="560397"/>
          </a:xfrm>
          <a:prstGeom prst="rect">
            <a:avLst/>
          </a:prstGeom>
          <a:solidFill>
            <a:srgbClr val="E0E3F6"/>
          </a:solidFill>
          <a:ln w="28575">
            <a:noFill/>
          </a:ln>
        </p:spPr>
        <p:txBody>
          <a:bodyPr wrap="square" lIns="108000" tIns="36000" rIns="108000" bIns="72000">
            <a:spAutoFit/>
          </a:bodyPr>
          <a:lstStyle/>
          <a:p>
            <a:pPr>
              <a:lnSpc>
                <a:spcPts val="1800"/>
              </a:lnSpc>
            </a:pPr>
            <a:r>
              <a:rPr lang="fr-FR" sz="1400" kern="100" spc="-20" dirty="0">
                <a:solidFill>
                  <a:srgbClr val="2F5496"/>
                </a:solidFill>
                <a:latin typeface="Calibri" panose="020F0502020204030204" pitchFamily="34" charset="0"/>
                <a:ea typeface="Calibri" panose="020F0502020204030204" pitchFamily="34" charset="0"/>
                <a:cs typeface="Calibri" panose="020F0502020204030204" pitchFamily="34" charset="0"/>
              </a:rPr>
              <a:t>Visite de courtoisie à la Chambre des rois &amp; chefs traditionnels </a:t>
            </a:r>
            <a:endParaRPr lang="de-DE" sz="1400" kern="100" spc="-2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feld 4">
            <a:extLst>
              <a:ext uri="{FF2B5EF4-FFF2-40B4-BE49-F238E27FC236}">
                <a16:creationId xmlns:a16="http://schemas.microsoft.com/office/drawing/2014/main" id="{834B0F6A-AE96-4492-859C-277DF03A8E3A}"/>
              </a:ext>
            </a:extLst>
          </p:cNvPr>
          <p:cNvSpPr txBox="1"/>
          <p:nvPr/>
        </p:nvSpPr>
        <p:spPr>
          <a:xfrm>
            <a:off x="671516" y="2806430"/>
            <a:ext cx="2520000" cy="791229"/>
          </a:xfrm>
          <a:prstGeom prst="rect">
            <a:avLst/>
          </a:prstGeom>
          <a:solidFill>
            <a:srgbClr val="E0E3F6"/>
          </a:solidFill>
          <a:ln w="9525">
            <a:noFill/>
          </a:ln>
        </p:spPr>
        <p:txBody>
          <a:bodyPr wrap="square" lIns="108000" tIns="36000" rIns="108000" bIns="72000">
            <a:spAutoFit/>
          </a:bodyPr>
          <a:lstStyle/>
          <a:p>
            <a:pPr>
              <a:lnSpc>
                <a:spcPts val="1800"/>
              </a:lnSpc>
            </a:pP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Atelier national de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sensibilisa-tion</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des représentants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régio-naux</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des communautés locales</a:t>
            </a:r>
            <a:endParaRPr lang="de-DE" sz="1400" kern="10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itel 2">
            <a:extLst>
              <a:ext uri="{FF2B5EF4-FFF2-40B4-BE49-F238E27FC236}">
                <a16:creationId xmlns:a16="http://schemas.microsoft.com/office/drawing/2014/main" id="{D4A7C875-7E09-4F1A-B6D1-47D571113E89}"/>
              </a:ext>
            </a:extLst>
          </p:cNvPr>
          <p:cNvSpPr>
            <a:spLocks noGrp="1"/>
          </p:cNvSpPr>
          <p:nvPr>
            <p:ph type="title"/>
          </p:nvPr>
        </p:nvSpPr>
        <p:spPr/>
        <p:txBody>
          <a:bodyPr lIns="612000"/>
          <a:lstStyle/>
          <a:p>
            <a:r>
              <a:rPr lang="fr-FR" dirty="0"/>
              <a:t>Le processus de collaboration avec les communautés locales </a:t>
            </a:r>
            <a:r>
              <a:rPr lang="fr-FR" b="1" dirty="0"/>
              <a:t>et les méthodes</a:t>
            </a:r>
          </a:p>
        </p:txBody>
      </p:sp>
      <p:sp>
        <p:nvSpPr>
          <p:cNvPr id="12" name="Textplatzhalter 11">
            <a:extLst>
              <a:ext uri="{FF2B5EF4-FFF2-40B4-BE49-F238E27FC236}">
                <a16:creationId xmlns:a16="http://schemas.microsoft.com/office/drawing/2014/main" id="{1D572B16-1E6F-4429-B25C-C908C1DEFD63}"/>
              </a:ext>
            </a:extLst>
          </p:cNvPr>
          <p:cNvSpPr>
            <a:spLocks noGrp="1"/>
          </p:cNvSpPr>
          <p:nvPr>
            <p:ph type="body" sz="quarter" idx="10"/>
          </p:nvPr>
        </p:nvSpPr>
        <p:spPr/>
        <p:txBody>
          <a:bodyPr/>
          <a:lstStyle/>
          <a:p>
            <a:r>
              <a:rPr lang="de-DE" dirty="0" err="1"/>
              <a:t>Phases</a:t>
            </a:r>
            <a:endParaRPr lang="de-DE" dirty="0"/>
          </a:p>
        </p:txBody>
      </p:sp>
      <p:cxnSp>
        <p:nvCxnSpPr>
          <p:cNvPr id="16" name="Gerader Verbinder 15">
            <a:extLst>
              <a:ext uri="{FF2B5EF4-FFF2-40B4-BE49-F238E27FC236}">
                <a16:creationId xmlns:a16="http://schemas.microsoft.com/office/drawing/2014/main" id="{F0F8B0EC-0BBD-4383-8801-E57C9C456318}"/>
              </a:ext>
            </a:extLst>
          </p:cNvPr>
          <p:cNvCxnSpPr>
            <a:cxnSpLocks/>
          </p:cNvCxnSpPr>
          <p:nvPr/>
        </p:nvCxnSpPr>
        <p:spPr>
          <a:xfrm>
            <a:off x="595317" y="6338887"/>
            <a:ext cx="2837" cy="412687"/>
          </a:xfrm>
          <a:prstGeom prst="line">
            <a:avLst/>
          </a:prstGeom>
          <a:ln w="12700">
            <a:prstDash val="lgDash"/>
            <a:tailEnd type="arrow" w="lg" len="med"/>
          </a:ln>
        </p:spPr>
        <p:style>
          <a:lnRef idx="2">
            <a:schemeClr val="accent2"/>
          </a:lnRef>
          <a:fillRef idx="0">
            <a:schemeClr val="accent2"/>
          </a:fillRef>
          <a:effectRef idx="1">
            <a:schemeClr val="accent2"/>
          </a:effectRef>
          <a:fontRef idx="minor">
            <a:schemeClr val="tx1"/>
          </a:fontRef>
        </p:style>
      </p:cxnSp>
      <p:sp>
        <p:nvSpPr>
          <p:cNvPr id="18" name="Inhaltsplatzhalter 11">
            <a:extLst>
              <a:ext uri="{FF2B5EF4-FFF2-40B4-BE49-F238E27FC236}">
                <a16:creationId xmlns:a16="http://schemas.microsoft.com/office/drawing/2014/main" id="{A19E66C6-EDD7-4AF7-9A38-B6495000CEB4}"/>
              </a:ext>
            </a:extLst>
          </p:cNvPr>
          <p:cNvSpPr txBox="1">
            <a:spLocks/>
          </p:cNvSpPr>
          <p:nvPr/>
        </p:nvSpPr>
        <p:spPr>
          <a:xfrm>
            <a:off x="3555053" y="1238401"/>
            <a:ext cx="3454090" cy="296424"/>
          </a:xfrm>
          <a:prstGeom prst="rect">
            <a:avLst/>
          </a:prstGeom>
        </p:spPr>
        <p:txBody>
          <a:bodyPr vert="horz" lIns="0" tIns="0" rIns="0" bIns="0"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557213"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28688"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00163"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71638" indent="-185738" algn="l" defTabSz="742950" rtl="0" eaLnBrk="1" latinLnBrk="0" hangingPunct="1">
              <a:lnSpc>
                <a:spcPct val="90000"/>
              </a:lnSpc>
              <a:spcBef>
                <a:spcPts val="406"/>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buNone/>
            </a:pPr>
            <a:r>
              <a:rPr lang="de-DE" b="1" dirty="0" err="1"/>
              <a:t>Méthodes</a:t>
            </a:r>
            <a:endParaRPr lang="de-DE" b="1" dirty="0"/>
          </a:p>
        </p:txBody>
      </p:sp>
      <p:cxnSp>
        <p:nvCxnSpPr>
          <p:cNvPr id="20" name="Gerader Verbinder 19">
            <a:extLst>
              <a:ext uri="{FF2B5EF4-FFF2-40B4-BE49-F238E27FC236}">
                <a16:creationId xmlns:a16="http://schemas.microsoft.com/office/drawing/2014/main" id="{7C6BF168-F0BD-4B7C-9915-599ECA81E4C3}"/>
              </a:ext>
            </a:extLst>
          </p:cNvPr>
          <p:cNvCxnSpPr>
            <a:cxnSpLocks/>
          </p:cNvCxnSpPr>
          <p:nvPr/>
        </p:nvCxnSpPr>
        <p:spPr>
          <a:xfrm>
            <a:off x="595317" y="1999050"/>
            <a:ext cx="0" cy="4265224"/>
          </a:xfrm>
          <a:prstGeom prst="line">
            <a:avLst/>
          </a:prstGeom>
          <a:ln>
            <a:tailEnd type="none" w="lg" len="med"/>
          </a:ln>
        </p:spPr>
        <p:style>
          <a:lnRef idx="1">
            <a:schemeClr val="accent2"/>
          </a:lnRef>
          <a:fillRef idx="0">
            <a:schemeClr val="accent2"/>
          </a:fillRef>
          <a:effectRef idx="0">
            <a:schemeClr val="accent2"/>
          </a:effectRef>
          <a:fontRef idx="minor">
            <a:schemeClr val="tx1"/>
          </a:fontRef>
        </p:style>
      </p:cxnSp>
      <p:sp>
        <p:nvSpPr>
          <p:cNvPr id="28" name="Textfeld 27">
            <a:extLst>
              <a:ext uri="{FF2B5EF4-FFF2-40B4-BE49-F238E27FC236}">
                <a16:creationId xmlns:a16="http://schemas.microsoft.com/office/drawing/2014/main" id="{7A604EC0-E0F7-4B6B-9710-7D9E98CBA28A}"/>
              </a:ext>
            </a:extLst>
          </p:cNvPr>
          <p:cNvSpPr txBox="1"/>
          <p:nvPr/>
        </p:nvSpPr>
        <p:spPr>
          <a:xfrm>
            <a:off x="684000" y="4313165"/>
            <a:ext cx="2520000" cy="1022062"/>
          </a:xfrm>
          <a:prstGeom prst="rect">
            <a:avLst/>
          </a:prstGeom>
          <a:solidFill>
            <a:srgbClr val="E0E3F6"/>
          </a:solidFill>
          <a:ln w="28575">
            <a:noFill/>
          </a:ln>
        </p:spPr>
        <p:txBody>
          <a:bodyPr wrap="square" lIns="108000" tIns="36000" rIns="108000" bIns="72000">
            <a:spAutoFit/>
          </a:bodyPr>
          <a:lstStyle/>
          <a:p>
            <a:pPr>
              <a:lnSpc>
                <a:spcPts val="1800"/>
              </a:lnSpc>
            </a:pP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Atelier de sensibilisation des autorités administratives régionales (régions du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Hambol</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du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Bounkani</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 et du </a:t>
            </a:r>
            <a:r>
              <a:rPr lang="fr-FR" sz="1400" kern="100" dirty="0" err="1">
                <a:solidFill>
                  <a:srgbClr val="2F5496"/>
                </a:solidFill>
                <a:latin typeface="Calibri" panose="020F0502020204030204" pitchFamily="34" charset="0"/>
                <a:ea typeface="Calibri" panose="020F0502020204030204" pitchFamily="34" charset="0"/>
                <a:cs typeface="Calibri" panose="020F0502020204030204" pitchFamily="34" charset="0"/>
              </a:rPr>
              <a:t>Tchologo</a:t>
            </a: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a:t>
            </a:r>
            <a:endParaRPr lang="de-DE" sz="1400" dirty="0">
              <a:solidFill>
                <a:srgbClr val="0070C0"/>
              </a:solidFill>
            </a:endParaRPr>
          </a:p>
        </p:txBody>
      </p:sp>
      <p:sp>
        <p:nvSpPr>
          <p:cNvPr id="30" name="Rechteck 29">
            <a:extLst>
              <a:ext uri="{FF2B5EF4-FFF2-40B4-BE49-F238E27FC236}">
                <a16:creationId xmlns:a16="http://schemas.microsoft.com/office/drawing/2014/main" id="{131FFAFA-D9F3-4DEE-9D78-D5485BF5AF87}"/>
              </a:ext>
            </a:extLst>
          </p:cNvPr>
          <p:cNvSpPr/>
          <p:nvPr/>
        </p:nvSpPr>
        <p:spPr>
          <a:xfrm>
            <a:off x="2470514" y="6790835"/>
            <a:ext cx="7606498" cy="183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feld 30">
            <a:extLst>
              <a:ext uri="{FF2B5EF4-FFF2-40B4-BE49-F238E27FC236}">
                <a16:creationId xmlns:a16="http://schemas.microsoft.com/office/drawing/2014/main" id="{7FEAFE6F-EB9A-4339-B41D-99938FCFB557}"/>
              </a:ext>
            </a:extLst>
          </p:cNvPr>
          <p:cNvSpPr txBox="1"/>
          <p:nvPr/>
        </p:nvSpPr>
        <p:spPr>
          <a:xfrm>
            <a:off x="2825750" y="5616935"/>
            <a:ext cx="7261222" cy="1094765"/>
          </a:xfrm>
          <a:prstGeom prst="rect">
            <a:avLst/>
          </a:prstGeom>
          <a:solidFill>
            <a:schemeClr val="bg1"/>
          </a:solidFill>
          <a:ln w="9525">
            <a:solidFill>
              <a:schemeClr val="tx2"/>
            </a:solidFill>
          </a:ln>
        </p:spPr>
        <p:txBody>
          <a:bodyPr wrap="square" lIns="720000" tIns="72000" rIns="108000" bIns="108000" anchor="t">
            <a:spAutoFit/>
          </a:bodyPr>
          <a:lstStyle/>
          <a:p>
            <a:pPr>
              <a:lnSpc>
                <a:spcPts val="1800"/>
              </a:lnSpc>
              <a:spcAft>
                <a:spcPts val="600"/>
              </a:spcAft>
            </a:pPr>
            <a:r>
              <a:rPr lang="fr-FR" sz="1400" b="1" dirty="0">
                <a:solidFill>
                  <a:schemeClr val="accent3"/>
                </a:solidFill>
                <a:latin typeface="Calibri" panose="020F0502020204030204" pitchFamily="34" charset="0"/>
                <a:ea typeface="Calibri" panose="020F0502020204030204" pitchFamily="34" charset="0"/>
                <a:cs typeface="Calibri" panose="020F0502020204030204" pitchFamily="34" charset="0"/>
              </a:rPr>
              <a:t>④</a:t>
            </a: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 Cartes illustrées et présentation sur des exemples de CCCA, les négociations et </a:t>
            </a:r>
            <a:b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les différents types d’avantages ainsi que sur la procédure de l’APA en Côte d’Ivoire, </a:t>
            </a:r>
            <a:b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fr-FR" sz="1400" b="1" dirty="0">
                <a:solidFill>
                  <a:schemeClr val="accent3"/>
                </a:solidFill>
                <a:latin typeface="Calibri" panose="020F0502020204030204" pitchFamily="34" charset="0"/>
                <a:ea typeface="Calibri" panose="020F0502020204030204" pitchFamily="34" charset="0"/>
                <a:cs typeface="Calibri" panose="020F0502020204030204" pitchFamily="34" charset="0"/>
              </a:rPr>
              <a:t>⑤</a:t>
            </a:r>
            <a:r>
              <a:rPr lang="fr-FR" sz="14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fr-FR" sz="1400" dirty="0">
                <a:solidFill>
                  <a:srgbClr val="000000"/>
                </a:solidFill>
                <a:latin typeface="Calibri" panose="020F0502020204030204" pitchFamily="34" charset="0"/>
                <a:ea typeface="Calibri" panose="020F0502020204030204" pitchFamily="34" charset="0"/>
                <a:cs typeface="Calibri" panose="020F0502020204030204" pitchFamily="34" charset="0"/>
              </a:rPr>
              <a:t>Jeux de rôles sur l’accès à une ressource et les connaissances traditionnelles associées dans les localités de la région</a:t>
            </a:r>
          </a:p>
        </p:txBody>
      </p:sp>
      <p:sp>
        <p:nvSpPr>
          <p:cNvPr id="33" name="Textfeld 32">
            <a:extLst>
              <a:ext uri="{FF2B5EF4-FFF2-40B4-BE49-F238E27FC236}">
                <a16:creationId xmlns:a16="http://schemas.microsoft.com/office/drawing/2014/main" id="{DBDBBE5C-60F9-4D43-89F0-6581FA76A0F6}"/>
              </a:ext>
            </a:extLst>
          </p:cNvPr>
          <p:cNvSpPr txBox="1"/>
          <p:nvPr/>
        </p:nvSpPr>
        <p:spPr>
          <a:xfrm>
            <a:off x="684000" y="5616935"/>
            <a:ext cx="2520950" cy="791229"/>
          </a:xfrm>
          <a:prstGeom prst="rect">
            <a:avLst/>
          </a:prstGeom>
          <a:solidFill>
            <a:schemeClr val="accent5"/>
          </a:solidFill>
          <a:ln w="28575">
            <a:noFill/>
          </a:ln>
        </p:spPr>
        <p:txBody>
          <a:bodyPr wrap="square" lIns="108000" tIns="36000" rIns="108000" bIns="72000">
            <a:spAutoFit/>
          </a:bodyPr>
          <a:lstStyle/>
          <a:p>
            <a:pPr>
              <a:lnSpc>
                <a:spcPts val="1800"/>
              </a:lnSpc>
            </a:pP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Atelier de sensibilisation </a:t>
            </a:r>
            <a:b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br>
            <a:r>
              <a:rPr lang="fr-FR" sz="1400" kern="100" dirty="0">
                <a:solidFill>
                  <a:srgbClr val="2F5496"/>
                </a:solidFill>
                <a:latin typeface="Calibri" panose="020F0502020204030204" pitchFamily="34" charset="0"/>
                <a:ea typeface="Calibri" panose="020F0502020204030204" pitchFamily="34" charset="0"/>
                <a:cs typeface="Calibri" panose="020F0502020204030204" pitchFamily="34" charset="0"/>
              </a:rPr>
              <a:t>des autorités traditionnelles régionales</a:t>
            </a:r>
            <a:endParaRPr lang="de-DE" sz="1400" kern="10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17350"/>
      </p:ext>
    </p:extLst>
  </p:cSld>
  <p:clrMapOvr>
    <a:masterClrMapping/>
  </p:clrMapOvr>
</p:sld>
</file>

<file path=ppt/theme/theme1.xml><?xml version="1.0" encoding="utf-8"?>
<a:theme xmlns:a="http://schemas.openxmlformats.org/drawingml/2006/main" name="Office">
  <a:themeElements>
    <a:clrScheme name="GIZ_ABS">
      <a:dk1>
        <a:sysClr val="windowText" lastClr="000000"/>
      </a:dk1>
      <a:lt1>
        <a:sysClr val="window" lastClr="FFFFFF"/>
      </a:lt1>
      <a:dk2>
        <a:srgbClr val="27348B"/>
      </a:dk2>
      <a:lt2>
        <a:srgbClr val="E7E6E6"/>
      </a:lt2>
      <a:accent1>
        <a:srgbClr val="27348B"/>
      </a:accent1>
      <a:accent2>
        <a:srgbClr val="CD1316"/>
      </a:accent2>
      <a:accent3>
        <a:srgbClr val="EEA100"/>
      </a:accent3>
      <a:accent4>
        <a:srgbClr val="5EB130"/>
      </a:accent4>
      <a:accent5>
        <a:srgbClr val="E0E3F6"/>
      </a:accent5>
      <a:accent6>
        <a:srgbClr val="E6898B"/>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lIns="0" tIns="0" rIns="0" bIns="0">
        <a:spAutoFit/>
      </a:bodyPr>
      <a:lstStyle>
        <a:defPPr marL="0" indent="0" algn="l">
          <a:lnSpc>
            <a:spcPts val="2000"/>
          </a:lnSpc>
          <a:spcBef>
            <a:spcPts val="600"/>
          </a:spcBef>
          <a:spcAft>
            <a:spcPts val="600"/>
          </a:spcAft>
          <a:buFont typeface="Arial" panose="020B0604020202020204" pitchFamily="34" charset="0"/>
          <a:buNone/>
          <a:defRPr sz="1600" dirty="0" smtClean="0"/>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3fc559e-66cb-4132-b15c-bcf4f76515d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7D21338F826929439EEBA9453A75FF1F" ma:contentTypeVersion="13" ma:contentTypeDescription="Ein neues Dokument erstellen." ma:contentTypeScope="" ma:versionID="2d327057b9d2dbeb4040a0d716bfbac3">
  <xsd:schema xmlns:xsd="http://www.w3.org/2001/XMLSchema" xmlns:xs="http://www.w3.org/2001/XMLSchema" xmlns:p="http://schemas.microsoft.com/office/2006/metadata/properties" xmlns:ns2="53fc559e-66cb-4132-b15c-bcf4f76515da" xmlns:ns3="cf68b798-fff7-4294-9473-16034b68de0d" targetNamespace="http://schemas.microsoft.com/office/2006/metadata/properties" ma:root="true" ma:fieldsID="39932f020b9d4e043a2fb5261eda012c" ns2:_="" ns3:_="">
    <xsd:import namespace="53fc559e-66cb-4132-b15c-bcf4f76515da"/>
    <xsd:import namespace="cf68b798-fff7-4294-9473-16034b68de0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fc559e-66cb-4132-b15c-bcf4f76515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0aed264e-563a-469a-8ebe-271e849ec10c"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68b798-fff7-4294-9473-16034b68de0d" elementFormDefault="qualified">
    <xsd:import namespace="http://schemas.microsoft.com/office/2006/documentManagement/types"/>
    <xsd:import namespace="http://schemas.microsoft.com/office/infopath/2007/PartnerControls"/>
    <xsd:element name="SharedWithUsers" ma:index="17"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3632E7-F92C-4587-BAB6-18AF69791F62}">
  <ds:schemaRefs>
    <ds:schemaRef ds:uri="http://schemas.microsoft.com/sharepoint/v3/contenttype/forms"/>
  </ds:schemaRefs>
</ds:datastoreItem>
</file>

<file path=customXml/itemProps2.xml><?xml version="1.0" encoding="utf-8"?>
<ds:datastoreItem xmlns:ds="http://schemas.openxmlformats.org/officeDocument/2006/customXml" ds:itemID="{B53CA0F9-4B65-4605-BFAB-5B3D4C5DED91}">
  <ds:schemaRefs>
    <ds:schemaRef ds:uri="cf68b798-fff7-4294-9473-16034b68de0d"/>
    <ds:schemaRef ds:uri="53fc559e-66cb-4132-b15c-bcf4f76515da"/>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75DABAE0-DD76-49A1-8DF9-E7C209316EE5}">
  <ds:schemaRefs>
    <ds:schemaRef ds:uri="53fc559e-66cb-4132-b15c-bcf4f76515da"/>
    <ds:schemaRef ds:uri="cf68b798-fff7-4294-9473-16034b68de0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7457</Words>
  <Application>Microsoft Office PowerPoint</Application>
  <PresentationFormat>Benutzerdefiniert</PresentationFormat>
  <Paragraphs>482</Paragraphs>
  <Slides>36</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36</vt:i4>
      </vt:variant>
    </vt:vector>
  </HeadingPairs>
  <TitlesOfParts>
    <vt:vector size="43" baseType="lpstr">
      <vt:lpstr>Aptos</vt:lpstr>
      <vt:lpstr>Aptos Display</vt:lpstr>
      <vt:lpstr>Arial</vt:lpstr>
      <vt:lpstr>Calibri</vt:lpstr>
      <vt:lpstr>Symbol</vt:lpstr>
      <vt:lpstr>Times New Roman</vt:lpstr>
      <vt:lpstr>Office</vt:lpstr>
      <vt:lpstr>PowerPoint-Präsentation</vt:lpstr>
      <vt:lpstr>Le processus de collaboration avec les communautés locales en Côte d’Ivoire</vt:lpstr>
      <vt:lpstr>Le processus de collaboration avec les communautés locales en Côte d’Ivoire</vt:lpstr>
      <vt:lpstr>Le processus de collaboration avec les communautés locales et objectifs</vt:lpstr>
      <vt:lpstr>Le processus de collaboration avec les communautés locales et objectifs</vt:lpstr>
      <vt:lpstr>Le processus de collaboration avec les communautés locales et objectifs</vt:lpstr>
      <vt:lpstr>Le processus de collaboration avec les communautés locales et objectifs</vt:lpstr>
      <vt:lpstr>Le processus de collaboration avec les communautés locales et objectifs</vt:lpstr>
      <vt:lpstr>Le processus de collaboration avec les communautés locales et les méthodes</vt:lpstr>
      <vt:lpstr>Le processus de collaboration avec les communautés locales et les méthodes</vt:lpstr>
      <vt:lpstr>Le processus de collaboration avec les communautés locales et les méthodes</vt:lpstr>
      <vt:lpstr>① L’analyse CAP-PAC au début du processus et après des ateliers</vt:lpstr>
      <vt:lpstr>① L’analyse CAP-PAC associée au modèle « tête-main-cœur »</vt:lpstr>
      <vt:lpstr>① L’analyse CAP-PAC – un exemple concret</vt:lpstr>
      <vt:lpstr>① L’analyse CAP-PAC – Exemple : objectifs de communication</vt:lpstr>
      <vt:lpstr>② Factsheet sur l’APA en Côte d’Ivoire</vt:lpstr>
      <vt:lpstr>③ Vidéo APA et vidéo valorisation simplement expliqué </vt:lpstr>
      <vt:lpstr>④ Les cartes illustrées ou Boîte à images sur l’APA</vt:lpstr>
      <vt:lpstr>④ Les cartes illustrées ou Boîte à images sur l’APA</vt:lpstr>
      <vt:lpstr>④ Les cartes illustrées ou Boîte à images sur l’APA</vt:lpstr>
      <vt:lpstr>④ Les cartes illustrées ou Boîte à images sur l’APA</vt:lpstr>
      <vt:lpstr>④ Les cartes illustrées ou Boîte à images sur l’APA</vt:lpstr>
      <vt:lpstr>④ Les cartes illustrées ou Boîte à images sur l’APA</vt:lpstr>
      <vt:lpstr>④ Les cartes illustrées ou Boîte à images sur l’APA</vt:lpstr>
      <vt:lpstr>④ Les cartes illustrées ou Boîte à images sur l’APA</vt:lpstr>
      <vt:lpstr>④ Les cartes illustrées ou Boîte à images sur l’APA</vt:lpstr>
      <vt:lpstr>④ Les cartes illustrées ou Boîte à images sur l’APA</vt:lpstr>
      <vt:lpstr>⑤ Le jeu de rôle</vt:lpstr>
      <vt:lpstr>⑤ Le jeu de rôle – le scénario à représenter dans le sketch</vt:lpstr>
      <vt:lpstr>⑥ Évaluation des connaissances sur l’APA avant et après l’atelier</vt:lpstr>
      <vt:lpstr>⑥ Évaluation des connaissances sur l’APA avant et après l’atelier</vt:lpstr>
      <vt:lpstr>⑦ Travaux de groupes avec des communautés et restitutions en plénière</vt:lpstr>
      <vt:lpstr>⑦ Travaux de groupes et restitutions en plénière</vt:lpstr>
      <vt:lpstr>⑦ Travaux de groupes et restitutions en plénière</vt:lpstr>
      <vt:lpstr>⑦ Travaux de groupes et restitutions en plénière</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Klins, Ullrich GIZ</dc:creator>
  <cp:lastModifiedBy>Kerstin Grein</cp:lastModifiedBy>
  <cp:revision>224</cp:revision>
  <cp:lastPrinted>2025-07-04T15:26:24Z</cp:lastPrinted>
  <dcterms:created xsi:type="dcterms:W3CDTF">2025-02-09T17:47:16Z</dcterms:created>
  <dcterms:modified xsi:type="dcterms:W3CDTF">2025-07-04T15:27:57Z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0x0101007D21338F826929439EEBA9453A75FF1F</vt:lpwstr>
  </property>
  <property fmtid="{D5CDD505-2E9C-101B-9397-08002B2CF9AE}" pid="3" name="MediaServiceImageTags">
    <vt:lpwstr/>
  </property>
</Properties>
</file>